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18"/>
  </p:notesMasterIdLst>
  <p:sldIdLst>
    <p:sldId id="256" r:id="rId2"/>
    <p:sldId id="257" r:id="rId3"/>
    <p:sldId id="259" r:id="rId4"/>
    <p:sldId id="262" r:id="rId5"/>
    <p:sldId id="263" r:id="rId6"/>
    <p:sldId id="264" r:id="rId7"/>
    <p:sldId id="269" r:id="rId8"/>
    <p:sldId id="270" r:id="rId9"/>
    <p:sldId id="274" r:id="rId10"/>
    <p:sldId id="275" r:id="rId11"/>
    <p:sldId id="276" r:id="rId12"/>
    <p:sldId id="277" r:id="rId13"/>
    <p:sldId id="280" r:id="rId14"/>
    <p:sldId id="281" r:id="rId15"/>
    <p:sldId id="282" r:id="rId16"/>
    <p:sldId id="283" r:id="rId17"/>
  </p:sldIdLst>
  <p:sldSz cx="9144000" cy="5143500" type="screen16x9"/>
  <p:notesSz cx="7010400" cy="9296400"/>
  <p:embeddedFontLst>
    <p:embeddedFont>
      <p:font typeface="Cherry Cream Soda" panose="02000000000000000000" pitchFamily="2" charset="0"/>
      <p:regular r:id="rId19"/>
    </p:embeddedFont>
    <p:embeddedFont>
      <p:font typeface="Fjalla One" panose="02000506040000020004" pitchFamily="2" charset="0"/>
      <p:regular r:id="rId20"/>
    </p:embeddedFont>
    <p:embeddedFont>
      <p:font typeface="Impact" panose="020B0806030902050204" pitchFamily="34" charset="0"/>
      <p:regular r:id="rId21"/>
    </p:embeddedFont>
    <p:embeddedFont>
      <p:font typeface="Nunito" pitchFamily="2" charset="77"/>
      <p:regular r:id="rId22"/>
      <p:bold r:id="rId23"/>
      <p:italic r:id="rId24"/>
      <p:boldItalic r:id="rId25"/>
    </p:embeddedFont>
    <p:embeddedFont>
      <p:font typeface="Raleway" pitchFamily="2" charset="77"/>
      <p:regular r:id="rId26"/>
      <p:bold r:id="rId27"/>
      <p:italic r:id="rId28"/>
      <p:boldItalic r:id="rId29"/>
    </p:embeddedFont>
    <p:embeddedFont>
      <p:font typeface="Roboto" panose="02000000000000000000" pitchFamily="2" charset="0"/>
      <p:regular r:id="rId30"/>
      <p:bold r:id="rId31"/>
      <p:italic r:id="rId32"/>
      <p:boldItalic r:id="rId33"/>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80E0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C89B557-B70E-49A3-BBE3-47D13F205A5A}">
  <a:tblStyle styleId="{7C89B557-B70E-49A3-BBE3-47D13F205A5A}"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671"/>
  </p:normalViewPr>
  <p:slideViewPr>
    <p:cSldViewPr snapToGrid="0">
      <p:cViewPr varScale="1">
        <p:scale>
          <a:sx n="121" d="100"/>
          <a:sy n="121" d="100"/>
        </p:scale>
        <p:origin x="824" y="17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21" Type="http://schemas.openxmlformats.org/officeDocument/2006/relationships/font" Target="fonts/font3.fntdata"/><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font" Target="fonts/font1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font" Target="fonts/font14.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64637908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 name="Google Shape;275;p: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g8b9594619b_0_29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1" name="Google Shape;491;g8b9594619b_0_292: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Google Shape;497;g8b9594619b_0_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8" name="Google Shape;498;g8b9594619b_0_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g8da3877d10_0_14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6" name="Google Shape;506;g8da3877d10_0_141: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g8da3877d10_0_13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3" name="Google Shape;523;g8da3877d10_0_135: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
        <p:cNvGrpSpPr/>
        <p:nvPr/>
      </p:nvGrpSpPr>
      <p:grpSpPr>
        <a:xfrm>
          <a:off x="0" y="0"/>
          <a:ext cx="0" cy="0"/>
          <a:chOff x="0" y="0"/>
          <a:chExt cx="0" cy="0"/>
        </a:xfrm>
      </p:grpSpPr>
      <p:sp>
        <p:nvSpPr>
          <p:cNvPr id="528" name="Google Shape;528;g8b9594619b_0_31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9" name="Google Shape;529;g8b9594619b_0_311: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3"/>
        <p:cNvGrpSpPr/>
        <p:nvPr/>
      </p:nvGrpSpPr>
      <p:grpSpPr>
        <a:xfrm>
          <a:off x="0" y="0"/>
          <a:ext cx="0" cy="0"/>
          <a:chOff x="0" y="0"/>
          <a:chExt cx="0" cy="0"/>
        </a:xfrm>
      </p:grpSpPr>
      <p:sp>
        <p:nvSpPr>
          <p:cNvPr id="534" name="Google Shape;534;g8b959462b6_0_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5" name="Google Shape;535;g8b959462b6_0_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9"/>
        <p:cNvGrpSpPr/>
        <p:nvPr/>
      </p:nvGrpSpPr>
      <p:grpSpPr>
        <a:xfrm>
          <a:off x="0" y="0"/>
          <a:ext cx="0" cy="0"/>
          <a:chOff x="0" y="0"/>
          <a:chExt cx="0" cy="0"/>
        </a:xfrm>
      </p:grpSpPr>
      <p:sp>
        <p:nvSpPr>
          <p:cNvPr id="540" name="Google Shape;540;g8da3877d10_0_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1" name="Google Shape;541;g8da3877d10_0_5: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8da3877d10_0_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4" name="Google Shape;284;g8da3877d10_0_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8b95945f0e_0_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6" name="Google Shape;296;g8b95945f0e_0_5: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g8da3877d10_0_7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2" name="Google Shape;382;g8da3877d10_0_7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g8b8ecde063_1_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9" name="Google Shape;389;g8b8ecde063_1_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8b8ecde063_1_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5" name="Google Shape;395;g8b8ecde063_1_5: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g8b95945f0e_0_368: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2" name="Google Shape;432;g8b95945f0e_0_368: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g8b95945f0e_0_438: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7" name="Google Shape;457;g8b95945f0e_0_438: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g8b9594619b_0_283: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3" name="Google Shape;483;g8b9594619b_0_283: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useBgFill="1">
        <p:nvSpPr>
          <p:cNvPr id="12" name="Freeform 11"/>
          <p:cNvSpPr/>
          <p:nvPr/>
        </p:nvSpPr>
        <p:spPr>
          <a:xfrm>
            <a:off x="-11907" y="0"/>
            <a:ext cx="8762858" cy="4941094"/>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3211693"/>
            <a:ext cx="8496943" cy="1521634"/>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1" y="0"/>
            <a:ext cx="6539684" cy="342658"/>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21350" y="219988"/>
            <a:ext cx="8525337" cy="4313853"/>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668401" y="496992"/>
            <a:ext cx="7316390" cy="2074896"/>
          </a:xfrm>
        </p:spPr>
        <p:txBody>
          <a:bodyPr anchor="b">
            <a:normAutofit/>
          </a:bodyPr>
          <a:lstStyle>
            <a:lvl1pPr algn="r">
              <a:defRPr sz="6000"/>
            </a:lvl1pPr>
          </a:lstStyle>
          <a:p>
            <a:r>
              <a:rPr lang="en-US"/>
              <a:t>Click to edit Master title style</a:t>
            </a:r>
            <a:endParaRPr lang="en-US" dirty="0"/>
          </a:p>
        </p:txBody>
      </p:sp>
      <p:sp>
        <p:nvSpPr>
          <p:cNvPr id="3" name="Subtitle 2"/>
          <p:cNvSpPr>
            <a:spLocks noGrp="1"/>
          </p:cNvSpPr>
          <p:nvPr>
            <p:ph type="subTitle" idx="1"/>
          </p:nvPr>
        </p:nvSpPr>
        <p:spPr>
          <a:xfrm rot="21420000">
            <a:off x="737297" y="2628907"/>
            <a:ext cx="7316390" cy="412750"/>
          </a:xfrm>
        </p:spPr>
        <p:txBody>
          <a:bodyPr anchor="t">
            <a:noAutofit/>
          </a:bodyPr>
          <a:lstStyle>
            <a:lvl1pPr marL="0" indent="0" algn="r">
              <a:buNone/>
              <a:defRPr sz="2100">
                <a:solidFill>
                  <a:schemeClr val="bg1">
                    <a:lumMod val="50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a:xfrm rot="21420000">
            <a:off x="3711406" y="3433847"/>
            <a:ext cx="4607740" cy="872334"/>
          </a:xfrm>
        </p:spPr>
        <p:txBody>
          <a:bodyPr/>
          <a:lstStyle>
            <a:lvl1pPr algn="ctr">
              <a:defRPr sz="4050">
                <a:solidFill>
                  <a:schemeClr val="accent1">
                    <a:lumMod val="50000"/>
                  </a:schemeClr>
                </a:solidFill>
              </a:defRPr>
            </a:lvl1pPr>
          </a:lstStyle>
          <a:p>
            <a:fld id="{F7AFFB9B-9FB8-469E-96F9-4D32314110B6}" type="datetimeFigureOut">
              <a:rPr lang="en-US" dirty="0"/>
              <a:t>4/21/21</a:t>
            </a:fld>
            <a:endParaRPr lang="en-US" dirty="0"/>
          </a:p>
        </p:txBody>
      </p:sp>
      <p:sp>
        <p:nvSpPr>
          <p:cNvPr id="5" name="Footer Placeholder 4"/>
          <p:cNvSpPr>
            <a:spLocks noGrp="1"/>
          </p:cNvSpPr>
          <p:nvPr>
            <p:ph type="ftr" sz="quarter" idx="11"/>
          </p:nvPr>
        </p:nvSpPr>
        <p:spPr>
          <a:xfrm rot="21420000">
            <a:off x="-4170" y="3662268"/>
            <a:ext cx="3035429" cy="896654"/>
          </a:xfrm>
        </p:spPr>
        <p:txBody>
          <a:bodyPr vert="horz" lIns="91440" tIns="45720" rIns="91440" bIns="45720" rtlCol="0" anchor="ctr"/>
          <a:lstStyle>
            <a:lvl1pPr algn="r">
              <a:defRPr lang="en-US" sz="4050" dirty="0"/>
            </a:lvl1pPr>
          </a:lstStyle>
          <a:p>
            <a:endParaRPr lang="en-US" dirty="0"/>
          </a:p>
        </p:txBody>
      </p:sp>
      <p:sp>
        <p:nvSpPr>
          <p:cNvPr id="6" name="Slide Number Placeholder 5"/>
          <p:cNvSpPr>
            <a:spLocks noGrp="1"/>
          </p:cNvSpPr>
          <p:nvPr>
            <p:ph type="sldNum" sz="quarter" idx="12"/>
          </p:nvPr>
        </p:nvSpPr>
        <p:spPr>
          <a:xfrm rot="21420000">
            <a:off x="7388818" y="2874486"/>
            <a:ext cx="680390" cy="373853"/>
          </a:xfrm>
        </p:spPr>
        <p:txBody>
          <a:bodyPr/>
          <a:lstStyle>
            <a:lvl1pPr>
              <a:defRPr sz="1800">
                <a:solidFill>
                  <a:schemeClr val="tx1">
                    <a:lumMod val="75000"/>
                    <a:lumOff val="25000"/>
                  </a:schemeClr>
                </a:solidFill>
              </a:defRPr>
            </a:lvl1pPr>
          </a:lstStyle>
          <a:p>
            <a:pPr marL="0" lvl="0" indent="0" algn="r" rtl="0">
              <a:spcBef>
                <a:spcPts val="0"/>
              </a:spcBef>
              <a:spcAft>
                <a:spcPts val="0"/>
              </a:spcAft>
              <a:buNone/>
            </a:pPr>
            <a:fld id="{00000000-1234-1234-1234-123412341234}" type="slidenum">
              <a:rPr lang="en" smtClean="0"/>
              <a:t>‹#›</a:t>
            </a:fld>
            <a:endParaRPr lang="en"/>
          </a:p>
        </p:txBody>
      </p:sp>
      <p:sp>
        <p:nvSpPr>
          <p:cNvPr id="25" name="5-Point Star 24"/>
          <p:cNvSpPr/>
          <p:nvPr/>
        </p:nvSpPr>
        <p:spPr>
          <a:xfrm rot="21420000">
            <a:off x="3166039" y="3833517"/>
            <a:ext cx="386540" cy="386540"/>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603038253"/>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0" y="3079749"/>
            <a:ext cx="7796031" cy="441635"/>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4351" y="514350"/>
            <a:ext cx="7794385" cy="2396177"/>
          </a:xfrm>
          <a:ln w="57150" cmpd="thinThick">
            <a:solidFill>
              <a:schemeClr val="bg1">
                <a:lumMod val="50000"/>
              </a:schemeClr>
            </a:solidFill>
            <a:miter lim="800000"/>
          </a:ln>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514335" y="3527192"/>
            <a:ext cx="7796046" cy="511854"/>
          </a:xfrm>
        </p:spPr>
        <p:txBody>
          <a:bodyPr anchor="t"/>
          <a:lstStyle>
            <a:lvl1pPr marL="0" indent="0" algn="l">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341D2AC3-6A0B-4169-B1EA-E3AE8B351BDD}" type="datetimeFigureOut">
              <a:rPr lang="en-US" dirty="0"/>
              <a:t>4/21/21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482637179"/>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1" y="514351"/>
            <a:ext cx="7797677" cy="2396177"/>
          </a:xfrm>
        </p:spPr>
        <p:txBody>
          <a:bodyPr anchor="ctr">
            <a:normAutofit/>
          </a:bodyPr>
          <a:lstStyle>
            <a:lvl1pPr algn="ct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514335" y="3079750"/>
            <a:ext cx="7796047" cy="955205"/>
          </a:xfrm>
        </p:spPr>
        <p:txBody>
          <a:bodyPr anchor="ctr">
            <a:normAutofit/>
          </a:bodyPr>
          <a:lstStyle>
            <a:lvl1pPr marL="0" indent="0" algn="ctr">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DD4B9363-8B87-41B7-9F8E-64519CBB8F34}" type="datetimeFigureOut">
              <a:rPr lang="en-US" dirty="0"/>
              <a:t>4/21/21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646436446"/>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99" y="514350"/>
            <a:ext cx="7143765" cy="2187528"/>
          </a:xfrm>
        </p:spPr>
        <p:txBody>
          <a:bodyPr anchor="ctr">
            <a:normAutofit/>
          </a:bodyPr>
          <a:lstStyle>
            <a:lvl1pPr algn="ct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162698" y="2707524"/>
            <a:ext cx="6500967" cy="283326"/>
          </a:xfrm>
        </p:spPr>
        <p:txBody>
          <a:bodyPr anchor="t">
            <a:normAutofit/>
          </a:bodyPr>
          <a:lstStyle>
            <a:lvl1pPr marL="0" indent="0" algn="r">
              <a:buNone/>
              <a:defRPr sz="1050">
                <a:solidFill>
                  <a:schemeClr val="tx1">
                    <a:lumMod val="50000"/>
                    <a:lumOff val="50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4" name="Text Placeholder 3"/>
          <p:cNvSpPr>
            <a:spLocks noGrp="1"/>
          </p:cNvSpPr>
          <p:nvPr>
            <p:ph type="body" sz="half" idx="2"/>
          </p:nvPr>
        </p:nvSpPr>
        <p:spPr>
          <a:xfrm>
            <a:off x="514351" y="3079751"/>
            <a:ext cx="7797662" cy="951189"/>
          </a:xfrm>
        </p:spPr>
        <p:txBody>
          <a:bodyPr anchor="ctr">
            <a:normAutofit/>
          </a:bodyPr>
          <a:lstStyle>
            <a:lvl1pPr marL="0" indent="0" algn="ctr">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EAEF5746-5284-4951-9F37-7AE924EDBCB7}" type="datetimeFigureOut">
              <a:rPr lang="en-US" dirty="0"/>
              <a:t>4/21/21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
        <p:nvSpPr>
          <p:cNvPr id="13" name="TextBox 12"/>
          <p:cNvSpPr txBox="1"/>
          <p:nvPr/>
        </p:nvSpPr>
        <p:spPr>
          <a:xfrm>
            <a:off x="514351" y="669471"/>
            <a:ext cx="457200" cy="438582"/>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tx1"/>
                </a:solidFill>
                <a:effectLst/>
              </a:rPr>
              <a:t>“</a:t>
            </a:r>
          </a:p>
        </p:txBody>
      </p:sp>
      <p:sp>
        <p:nvSpPr>
          <p:cNvPr id="14" name="TextBox 13"/>
          <p:cNvSpPr txBox="1"/>
          <p:nvPr/>
        </p:nvSpPr>
        <p:spPr>
          <a:xfrm>
            <a:off x="7854812" y="2192120"/>
            <a:ext cx="457200" cy="438582"/>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Tree>
    <p:extLst>
      <p:ext uri="{BB962C8B-B14F-4D97-AF65-F5344CB8AC3E}">
        <p14:creationId xmlns:p14="http://schemas.microsoft.com/office/powerpoint/2010/main" val="4199351815"/>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14351" y="1292891"/>
            <a:ext cx="7796030" cy="1883876"/>
          </a:xfrm>
        </p:spPr>
        <p:txBody>
          <a:bodyPr anchor="b">
            <a:normAutofit/>
          </a:bodyPr>
          <a:lstStyle>
            <a:lvl1pPr algn="l">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514351" y="3185601"/>
            <a:ext cx="7796030" cy="855483"/>
          </a:xfrm>
        </p:spPr>
        <p:txBody>
          <a:bodyPr anchor="t">
            <a:normAutofit/>
          </a:bodyPr>
          <a:lstStyle>
            <a:lvl1pPr marL="0" indent="0" algn="l">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02398B29-7265-4A65-A2A4-6703C057B7C1}" type="datetimeFigureOut">
              <a:rPr lang="en-US" dirty="0"/>
              <a:t>4/21/21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345858983"/>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514351" y="514350"/>
            <a:ext cx="7796030" cy="863974"/>
          </a:xfrm>
        </p:spPr>
        <p:txBody>
          <a:bodyPr/>
          <a:lstStyle>
            <a:lvl1pPr algn="ctr">
              <a:defRPr/>
            </a:lvl1pPr>
          </a:lstStyle>
          <a:p>
            <a:r>
              <a:rPr lang="en-US"/>
              <a:t>Click to edit Master title style</a:t>
            </a:r>
            <a:endParaRPr lang="en-US" dirty="0"/>
          </a:p>
        </p:txBody>
      </p:sp>
      <p:sp>
        <p:nvSpPr>
          <p:cNvPr id="7" name="Text Placeholder 2"/>
          <p:cNvSpPr>
            <a:spLocks noGrp="1"/>
          </p:cNvSpPr>
          <p:nvPr>
            <p:ph type="body" idx="1"/>
          </p:nvPr>
        </p:nvSpPr>
        <p:spPr>
          <a:xfrm>
            <a:off x="514352" y="1547546"/>
            <a:ext cx="2482596" cy="432197"/>
          </a:xfrm>
        </p:spPr>
        <p:txBody>
          <a:bodyPr anchor="b">
            <a:noAutofit/>
          </a:bodyPr>
          <a:lstStyle>
            <a:lvl1pPr marL="0" indent="0" algn="ctr">
              <a:lnSpc>
                <a:spcPct val="90000"/>
              </a:lnSpc>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8" name="Text Placeholder 3"/>
          <p:cNvSpPr>
            <a:spLocks noGrp="1"/>
          </p:cNvSpPr>
          <p:nvPr>
            <p:ph type="body" sz="half" idx="15"/>
          </p:nvPr>
        </p:nvSpPr>
        <p:spPr>
          <a:xfrm>
            <a:off x="514352" y="1979744"/>
            <a:ext cx="2482596" cy="2051196"/>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9" name="Text Placeholder 4"/>
          <p:cNvSpPr>
            <a:spLocks noGrp="1"/>
          </p:cNvSpPr>
          <p:nvPr>
            <p:ph type="body" sz="quarter" idx="3"/>
          </p:nvPr>
        </p:nvSpPr>
        <p:spPr>
          <a:xfrm>
            <a:off x="3175967" y="1547546"/>
            <a:ext cx="2482596" cy="432197"/>
          </a:xfrm>
        </p:spPr>
        <p:txBody>
          <a:bodyPr anchor="b">
            <a:noAutofit/>
          </a:bodyPr>
          <a:lstStyle>
            <a:lvl1pPr marL="0" indent="0" algn="ctr">
              <a:lnSpc>
                <a:spcPct val="90000"/>
              </a:lnSpc>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10" name="Text Placeholder 3"/>
          <p:cNvSpPr>
            <a:spLocks noGrp="1"/>
          </p:cNvSpPr>
          <p:nvPr>
            <p:ph type="body" sz="half" idx="16"/>
          </p:nvPr>
        </p:nvSpPr>
        <p:spPr>
          <a:xfrm>
            <a:off x="3175966" y="1979744"/>
            <a:ext cx="2482596" cy="2051196"/>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11" name="Text Placeholder 4"/>
          <p:cNvSpPr>
            <a:spLocks noGrp="1"/>
          </p:cNvSpPr>
          <p:nvPr>
            <p:ph type="body" sz="quarter" idx="13"/>
          </p:nvPr>
        </p:nvSpPr>
        <p:spPr>
          <a:xfrm>
            <a:off x="5827785" y="1547546"/>
            <a:ext cx="2482596" cy="432197"/>
          </a:xfrm>
        </p:spPr>
        <p:txBody>
          <a:bodyPr anchor="b">
            <a:noAutofit/>
          </a:bodyPr>
          <a:lstStyle>
            <a:lvl1pPr marL="0" indent="0" algn="ctr">
              <a:lnSpc>
                <a:spcPct val="90000"/>
              </a:lnSpc>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12" name="Text Placeholder 3"/>
          <p:cNvSpPr>
            <a:spLocks noGrp="1"/>
          </p:cNvSpPr>
          <p:nvPr>
            <p:ph type="body" sz="half" idx="17"/>
          </p:nvPr>
        </p:nvSpPr>
        <p:spPr>
          <a:xfrm>
            <a:off x="5827785" y="1979744"/>
            <a:ext cx="2482596" cy="2051196"/>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3" name="Date Placeholder 2"/>
          <p:cNvSpPr>
            <a:spLocks noGrp="1"/>
          </p:cNvSpPr>
          <p:nvPr>
            <p:ph type="dt" sz="half" idx="10"/>
          </p:nvPr>
        </p:nvSpPr>
        <p:spPr/>
        <p:txBody>
          <a:bodyPr/>
          <a:lstStyle/>
          <a:p>
            <a:fld id="{28FBA082-94DF-4C4B-A041-6624924AB0A8}" type="datetimeFigureOut">
              <a:rPr lang="en-US" dirty="0"/>
              <a:t>4/21/21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118247390"/>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514351" y="514350"/>
            <a:ext cx="7797662" cy="863974"/>
          </a:xfrm>
        </p:spPr>
        <p:txBody>
          <a:bodyPr/>
          <a:lstStyle>
            <a:lvl1pPr algn="ctr">
              <a:defRPr/>
            </a:lvl1pPr>
          </a:lstStyle>
          <a:p>
            <a:r>
              <a:rPr lang="en-US"/>
              <a:t>Click to edit Master title style</a:t>
            </a:r>
            <a:endParaRPr lang="en-US" dirty="0"/>
          </a:p>
        </p:txBody>
      </p:sp>
      <p:sp>
        <p:nvSpPr>
          <p:cNvPr id="19" name="Text Placeholder 2"/>
          <p:cNvSpPr>
            <a:spLocks noGrp="1"/>
          </p:cNvSpPr>
          <p:nvPr>
            <p:ph type="body" idx="1"/>
          </p:nvPr>
        </p:nvSpPr>
        <p:spPr>
          <a:xfrm>
            <a:off x="518880" y="2859769"/>
            <a:ext cx="2482596" cy="432197"/>
          </a:xfrm>
        </p:spPr>
        <p:txBody>
          <a:bodyPr anchor="b">
            <a:noAutofit/>
          </a:bodyPr>
          <a:lstStyle>
            <a:lvl1pPr marL="0" indent="0" algn="ctr">
              <a:lnSpc>
                <a:spcPct val="90000"/>
              </a:lnSpc>
              <a:buNone/>
              <a:defRPr sz="165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20" name="Picture Placeholder 2"/>
          <p:cNvSpPr>
            <a:spLocks noGrp="1" noChangeAspect="1"/>
          </p:cNvSpPr>
          <p:nvPr>
            <p:ph type="pic" idx="15"/>
          </p:nvPr>
        </p:nvSpPr>
        <p:spPr>
          <a:xfrm>
            <a:off x="514335" y="1547547"/>
            <a:ext cx="2482596" cy="1152544"/>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1" name="Text Placeholder 3"/>
          <p:cNvSpPr>
            <a:spLocks noGrp="1"/>
          </p:cNvSpPr>
          <p:nvPr>
            <p:ph type="body" sz="half" idx="18"/>
          </p:nvPr>
        </p:nvSpPr>
        <p:spPr>
          <a:xfrm>
            <a:off x="518880" y="3291966"/>
            <a:ext cx="2482596" cy="738974"/>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22" name="Text Placeholder 4"/>
          <p:cNvSpPr>
            <a:spLocks noGrp="1"/>
          </p:cNvSpPr>
          <p:nvPr>
            <p:ph type="body" sz="quarter" idx="3"/>
          </p:nvPr>
        </p:nvSpPr>
        <p:spPr>
          <a:xfrm>
            <a:off x="3178058" y="2859769"/>
            <a:ext cx="2482596" cy="432197"/>
          </a:xfrm>
        </p:spPr>
        <p:txBody>
          <a:bodyPr anchor="b">
            <a:noAutofit/>
          </a:bodyPr>
          <a:lstStyle>
            <a:lvl1pPr marL="0" indent="0" algn="ctr">
              <a:lnSpc>
                <a:spcPct val="90000"/>
              </a:lnSpc>
              <a:buNone/>
              <a:defRPr sz="165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23" name="Picture Placeholder 2"/>
          <p:cNvSpPr>
            <a:spLocks noGrp="1" noChangeAspect="1"/>
          </p:cNvSpPr>
          <p:nvPr>
            <p:ph type="pic" idx="21"/>
          </p:nvPr>
        </p:nvSpPr>
        <p:spPr>
          <a:xfrm>
            <a:off x="3176999" y="1547547"/>
            <a:ext cx="2482596" cy="1151428"/>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4" name="Text Placeholder 3"/>
          <p:cNvSpPr>
            <a:spLocks noGrp="1"/>
          </p:cNvSpPr>
          <p:nvPr>
            <p:ph type="body" sz="half" idx="19"/>
          </p:nvPr>
        </p:nvSpPr>
        <p:spPr>
          <a:xfrm>
            <a:off x="3176999" y="3291965"/>
            <a:ext cx="2482596" cy="738975"/>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25" name="Text Placeholder 4"/>
          <p:cNvSpPr>
            <a:spLocks noGrp="1"/>
          </p:cNvSpPr>
          <p:nvPr>
            <p:ph type="body" sz="quarter" idx="13"/>
          </p:nvPr>
        </p:nvSpPr>
        <p:spPr>
          <a:xfrm>
            <a:off x="5826708" y="2859769"/>
            <a:ext cx="2482596" cy="432197"/>
          </a:xfrm>
        </p:spPr>
        <p:txBody>
          <a:bodyPr anchor="b">
            <a:noAutofit/>
          </a:bodyPr>
          <a:lstStyle>
            <a:lvl1pPr marL="0" indent="0" algn="ctr">
              <a:lnSpc>
                <a:spcPct val="90000"/>
              </a:lnSpc>
              <a:buNone/>
              <a:defRPr sz="165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26" name="Picture Placeholder 2"/>
          <p:cNvSpPr>
            <a:spLocks noGrp="1" noChangeAspect="1"/>
          </p:cNvSpPr>
          <p:nvPr>
            <p:ph type="pic" idx="22"/>
          </p:nvPr>
        </p:nvSpPr>
        <p:spPr>
          <a:xfrm>
            <a:off x="5826614" y="1547546"/>
            <a:ext cx="2482596" cy="115289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7" name="Text Placeholder 3"/>
          <p:cNvSpPr>
            <a:spLocks noGrp="1"/>
          </p:cNvSpPr>
          <p:nvPr>
            <p:ph type="body" sz="half" idx="20"/>
          </p:nvPr>
        </p:nvSpPr>
        <p:spPr>
          <a:xfrm>
            <a:off x="5826614" y="3291963"/>
            <a:ext cx="2482596" cy="738977"/>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3" name="Date Placeholder 2"/>
          <p:cNvSpPr>
            <a:spLocks noGrp="1"/>
          </p:cNvSpPr>
          <p:nvPr>
            <p:ph type="dt" sz="half" idx="10"/>
          </p:nvPr>
        </p:nvSpPr>
        <p:spPr/>
        <p:txBody>
          <a:bodyPr/>
          <a:lstStyle/>
          <a:p>
            <a:fld id="{B27686C4-3AB5-4E0C-86CA-FB108C350AA9}" type="datetimeFigureOut">
              <a:rPr lang="en-US" dirty="0"/>
              <a:t>4/21/21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551461267"/>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514351" y="1547547"/>
            <a:ext cx="7796030" cy="2483393"/>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FF1211-4E0C-4AB3-B04F-585959BDAFE8}" type="datetimeFigureOut">
              <a:rPr lang="en-US" dirty="0"/>
              <a:t>4/21/21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485376993"/>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1896" y="514350"/>
            <a:ext cx="1698485" cy="351658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514351" y="514350"/>
            <a:ext cx="5928323" cy="3516589"/>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8BDECAF-D3BE-4069-9C78-642ECCD01477}" type="datetimeFigureOut">
              <a:rPr lang="en-US" dirty="0"/>
              <a:t>4/21/21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305734101"/>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84"/>
        <p:cNvGrpSpPr/>
        <p:nvPr/>
      </p:nvGrpSpPr>
      <p:grpSpPr>
        <a:xfrm>
          <a:off x="0" y="0"/>
          <a:ext cx="0" cy="0"/>
          <a:chOff x="0" y="0"/>
          <a:chExt cx="0" cy="0"/>
        </a:xfrm>
      </p:grpSpPr>
      <p:sp>
        <p:nvSpPr>
          <p:cNvPr id="88" name="Google Shape;88;p4"/>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89" name="Google Shape;89;p4"/>
          <p:cNvSpPr txBox="1">
            <a:spLocks noGrp="1"/>
          </p:cNvSpPr>
          <p:nvPr>
            <p:ph type="body" idx="1"/>
          </p:nvPr>
        </p:nvSpPr>
        <p:spPr>
          <a:xfrm>
            <a:off x="1303800" y="1990050"/>
            <a:ext cx="7030500" cy="25416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90" name="Google Shape;90;p4"/>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28474497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514351" y="1547547"/>
            <a:ext cx="7796030" cy="248339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FBDC27-E420-4878-9EE6-7B9656D6442A}" type="datetimeFigureOut">
              <a:rPr lang="en-US" dirty="0"/>
              <a:t>4/21/21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487091849"/>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14351" y="514351"/>
            <a:ext cx="7796030" cy="2395115"/>
          </a:xfrm>
        </p:spPr>
        <p:txBody>
          <a:bodyPr anchor="b">
            <a:normAutofit/>
          </a:bodyPr>
          <a:lstStyle>
            <a:lvl1pPr algn="l">
              <a:defRPr sz="4050"/>
            </a:lvl1pPr>
          </a:lstStyle>
          <a:p>
            <a:r>
              <a:rPr lang="en-US"/>
              <a:t>Click to edit Master title style</a:t>
            </a:r>
            <a:endParaRPr lang="en-US" dirty="0"/>
          </a:p>
        </p:txBody>
      </p:sp>
      <p:sp>
        <p:nvSpPr>
          <p:cNvPr id="3" name="Text Placeholder 2"/>
          <p:cNvSpPr>
            <a:spLocks noGrp="1"/>
          </p:cNvSpPr>
          <p:nvPr>
            <p:ph type="body" idx="1"/>
          </p:nvPr>
        </p:nvSpPr>
        <p:spPr>
          <a:xfrm>
            <a:off x="514351" y="2806700"/>
            <a:ext cx="7796030" cy="1229711"/>
          </a:xfrm>
        </p:spPr>
        <p:txBody>
          <a:bodyPr anchor="t">
            <a:normAutofit/>
          </a:bodyPr>
          <a:lstStyle>
            <a:lvl1pPr marL="0" indent="0" algn="l">
              <a:buNone/>
              <a:defRPr sz="1500">
                <a:solidFill>
                  <a:schemeClr val="bg1">
                    <a:lumMod val="50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7F47CF-67C9-420C-80A5-E2069FF0C2DF}" type="datetimeFigureOut">
              <a:rPr lang="en-US" dirty="0"/>
              <a:t>4/21/21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984735468"/>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514351" y="514350"/>
            <a:ext cx="7797662" cy="868605"/>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514350" y="1547547"/>
            <a:ext cx="3816536" cy="2483392"/>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4495478" y="1547547"/>
            <a:ext cx="3814904" cy="2483392"/>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E22DC73-F065-42F5-A9F2-D90B2E42A0B3}" type="datetimeFigureOut">
              <a:rPr lang="en-US" dirty="0"/>
              <a:t>4/21/21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37517924"/>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514351" y="514350"/>
            <a:ext cx="7796030" cy="868605"/>
          </a:xfrm>
        </p:spPr>
        <p:txBody>
          <a:bodyPr/>
          <a:lstStyle/>
          <a:p>
            <a:r>
              <a:rPr lang="en-US"/>
              <a:t>Click to edit Master title style</a:t>
            </a:r>
            <a:endParaRPr lang="en-US" dirty="0"/>
          </a:p>
        </p:txBody>
      </p:sp>
      <p:sp>
        <p:nvSpPr>
          <p:cNvPr id="3" name="Text Placeholder 2"/>
          <p:cNvSpPr>
            <a:spLocks noGrp="1"/>
          </p:cNvSpPr>
          <p:nvPr>
            <p:ph type="body" idx="1"/>
          </p:nvPr>
        </p:nvSpPr>
        <p:spPr>
          <a:xfrm>
            <a:off x="688767" y="1547547"/>
            <a:ext cx="3642119" cy="509996"/>
          </a:xfrm>
        </p:spPr>
        <p:txBody>
          <a:bodyPr anchor="b">
            <a:noAutofit/>
          </a:bodyPr>
          <a:lstStyle>
            <a:lvl1pPr marL="0" indent="0">
              <a:lnSpc>
                <a:spcPct val="90000"/>
              </a:lnSpc>
              <a:buNone/>
              <a:defRPr sz="195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12" name="Content Placeholder 3"/>
          <p:cNvSpPr>
            <a:spLocks noGrp="1"/>
          </p:cNvSpPr>
          <p:nvPr>
            <p:ph sz="quarter" idx="13"/>
          </p:nvPr>
        </p:nvSpPr>
        <p:spPr>
          <a:xfrm>
            <a:off x="514352" y="2146300"/>
            <a:ext cx="3816534" cy="1884639"/>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644" y="1547547"/>
            <a:ext cx="3648368" cy="509996"/>
          </a:xfrm>
        </p:spPr>
        <p:txBody>
          <a:bodyPr anchor="b">
            <a:noAutofit/>
          </a:bodyPr>
          <a:lstStyle>
            <a:lvl1pPr marL="0" indent="0">
              <a:lnSpc>
                <a:spcPct val="90000"/>
              </a:lnSpc>
              <a:buNone/>
              <a:defRPr sz="195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13" name="Content Placeholder 5"/>
          <p:cNvSpPr>
            <a:spLocks noGrp="1"/>
          </p:cNvSpPr>
          <p:nvPr>
            <p:ph sz="quarter" idx="14"/>
          </p:nvPr>
        </p:nvSpPr>
        <p:spPr>
          <a:xfrm>
            <a:off x="4495477" y="2146300"/>
            <a:ext cx="3816535" cy="1884639"/>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6BEA702-9B29-41CC-9BCC-3DF8A0D379FE}" type="datetimeFigureOut">
              <a:rPr lang="en-US" dirty="0"/>
              <a:t>4/21/21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282392242"/>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97649AC-CB8F-4FF1-9A34-5861C74DD0A7}" type="datetimeFigureOut">
              <a:rPr lang="en-US" dirty="0"/>
              <a:t>4/21/21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972573065"/>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C5CECA-2D3A-4680-9B49-752200DE467C}" type="datetimeFigureOut">
              <a:rPr lang="en-US" dirty="0"/>
              <a:t>4/21/21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5960797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232" y="514350"/>
            <a:ext cx="3095145" cy="1517439"/>
          </a:xfrm>
        </p:spPr>
        <p:txBody>
          <a:bodyPr anchor="b">
            <a:normAutofit/>
          </a:bodyPr>
          <a:lstStyle>
            <a:lvl1pPr algn="ctr">
              <a:defRPr sz="2700"/>
            </a:lvl1pPr>
          </a:lstStyle>
          <a:p>
            <a:r>
              <a:rPr lang="en-US"/>
              <a:t>Click to edit Master title style</a:t>
            </a:r>
            <a:endParaRPr lang="en-US" dirty="0"/>
          </a:p>
        </p:txBody>
      </p:sp>
      <p:sp>
        <p:nvSpPr>
          <p:cNvPr id="10" name="Content Placeholder 2"/>
          <p:cNvSpPr>
            <a:spLocks noGrp="1"/>
          </p:cNvSpPr>
          <p:nvPr>
            <p:ph sz="quarter" idx="13"/>
          </p:nvPr>
        </p:nvSpPr>
        <p:spPr>
          <a:xfrm>
            <a:off x="3784600" y="514350"/>
            <a:ext cx="4525781" cy="351658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20232" y="2031789"/>
            <a:ext cx="3095146" cy="1999150"/>
          </a:xfrm>
        </p:spPr>
        <p:txBody>
          <a:bodyPr anchor="t">
            <a:normAutofit/>
          </a:bodyPr>
          <a:lstStyle>
            <a:lvl1pPr marL="0" indent="0" algn="ctr">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50C3BFE2-83B7-4B0A-B9D3-AB28331082B3}" type="datetimeFigureOut">
              <a:rPr lang="en-US" dirty="0"/>
              <a:t>4/21/21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416666827"/>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0" y="514350"/>
            <a:ext cx="4758977" cy="1517439"/>
          </a:xfrm>
        </p:spPr>
        <p:txBody>
          <a:bodyPr anchor="b">
            <a:normAutofit/>
          </a:bodyPr>
          <a:lstStyle>
            <a:lvl1pPr algn="ctr">
              <a:defRPr sz="27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611771" y="0"/>
            <a:ext cx="2698610" cy="3803650"/>
          </a:xfrm>
          <a:ln w="57150" cmpd="thinThick">
            <a:solidFill>
              <a:schemeClr val="bg1">
                <a:lumMod val="50000"/>
              </a:schemeClr>
            </a:solidFill>
            <a:miter lim="800000"/>
          </a:ln>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514351" y="2031789"/>
            <a:ext cx="4758976" cy="1771861"/>
          </a:xfrm>
        </p:spPr>
        <p:txBody>
          <a:bodyPr anchor="t">
            <a:normAutofit/>
          </a:bodyPr>
          <a:lstStyle>
            <a:lvl1pPr marL="0" indent="0" algn="ctr">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12EF78E3-FDA3-4D28-AAA2-0B81F349A39D}" type="datetimeFigureOut">
              <a:rPr lang="en-US" dirty="0"/>
              <a:t>4/21/21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040007171"/>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grpSp>
        <p:nvGrpSpPr>
          <p:cNvPr id="10" name="Group 9"/>
          <p:cNvGrpSpPr/>
          <p:nvPr/>
        </p:nvGrpSpPr>
        <p:grpSpPr>
          <a:xfrm>
            <a:off x="-19048" y="0"/>
            <a:ext cx="9004013" cy="498306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14351" y="514350"/>
            <a:ext cx="7797662" cy="86397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14351" y="1547547"/>
            <a:ext cx="7797662" cy="2483392"/>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73562" y="4318000"/>
            <a:ext cx="2838450" cy="373853"/>
          </a:xfrm>
          <a:prstGeom prst="rect">
            <a:avLst/>
          </a:prstGeom>
        </p:spPr>
        <p:txBody>
          <a:bodyPr vert="horz" lIns="91440" tIns="45720" rIns="91440" bIns="45720" rtlCol="0" anchor="ctr"/>
          <a:lstStyle>
            <a:lvl1pPr algn="r">
              <a:defRPr sz="2400" cap="all" baseline="0">
                <a:solidFill>
                  <a:schemeClr val="accent1">
                    <a:lumMod val="50000"/>
                  </a:schemeClr>
                </a:solidFill>
              </a:defRPr>
            </a:lvl1pPr>
          </a:lstStyle>
          <a:p>
            <a:fld id="{C35BB1C6-BF8F-4481-8AB2-603A1C8A906A}" type="datetimeFigureOut">
              <a:rPr lang="en-US" dirty="0"/>
              <a:t>4/21/21</a:t>
            </a:fld>
            <a:endParaRPr lang="en-US" dirty="0"/>
          </a:p>
        </p:txBody>
      </p:sp>
      <p:sp>
        <p:nvSpPr>
          <p:cNvPr id="5" name="Footer Placeholder 4"/>
          <p:cNvSpPr>
            <a:spLocks noGrp="1"/>
          </p:cNvSpPr>
          <p:nvPr>
            <p:ph type="ftr" sz="quarter" idx="3"/>
          </p:nvPr>
        </p:nvSpPr>
        <p:spPr>
          <a:xfrm>
            <a:off x="514351" y="4318000"/>
            <a:ext cx="4124789" cy="373853"/>
          </a:xfrm>
          <a:prstGeom prst="rect">
            <a:avLst/>
          </a:prstGeom>
        </p:spPr>
        <p:txBody>
          <a:bodyPr vert="horz" lIns="91440" tIns="45720" rIns="91440" bIns="45720" rtlCol="0" anchor="ctr"/>
          <a:lstStyle>
            <a:lvl1pPr algn="l">
              <a:defRPr sz="2400" cap="all" baseline="0">
                <a:solidFill>
                  <a:schemeClr val="accent1">
                    <a:lumMod val="50000"/>
                  </a:schemeClr>
                </a:solidFill>
              </a:defRPr>
            </a:lvl1pPr>
          </a:lstStyle>
          <a:p>
            <a:endParaRPr lang="en-US" dirty="0"/>
          </a:p>
        </p:txBody>
      </p:sp>
      <p:sp>
        <p:nvSpPr>
          <p:cNvPr id="6" name="Slide Number Placeholder 5"/>
          <p:cNvSpPr>
            <a:spLocks noGrp="1"/>
          </p:cNvSpPr>
          <p:nvPr>
            <p:ph type="sldNum" sz="quarter" idx="4"/>
          </p:nvPr>
        </p:nvSpPr>
        <p:spPr>
          <a:xfrm>
            <a:off x="4715341" y="4318000"/>
            <a:ext cx="680390" cy="373853"/>
          </a:xfrm>
          <a:prstGeom prst="rect">
            <a:avLst/>
          </a:prstGeom>
        </p:spPr>
        <p:txBody>
          <a:bodyPr vert="horz" lIns="91440" tIns="45720" rIns="91440" bIns="45720" rtlCol="0" anchor="ctr"/>
          <a:lstStyle>
            <a:lvl1pPr algn="ctr">
              <a:defRPr sz="2400" cap="all" baseline="0">
                <a:solidFill>
                  <a:schemeClr val="accent1">
                    <a:lumMod val="50000"/>
                  </a:schemeClr>
                </a:solidFill>
              </a:defRPr>
            </a:lvl1p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206429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hf sldNum="0" hdr="0" ftr="0" dt="0"/>
  <p:txStyles>
    <p:titleStyle>
      <a:lvl1pPr algn="l" defTabSz="685800" rtl="0" eaLnBrk="1" latinLnBrk="0" hangingPunct="1">
        <a:lnSpc>
          <a:spcPct val="90000"/>
        </a:lnSpc>
        <a:spcBef>
          <a:spcPct val="0"/>
        </a:spcBef>
        <a:buNone/>
        <a:defRPr sz="4050" kern="1200" cap="all" baseline="0">
          <a:solidFill>
            <a:schemeClr val="accent1"/>
          </a:solidFill>
          <a:effectLst/>
          <a:latin typeface="+mj-lt"/>
          <a:ea typeface="+mj-ea"/>
          <a:cs typeface="+mj-cs"/>
        </a:defRPr>
      </a:lvl1pPr>
    </p:titleStyle>
    <p:bodyStyle>
      <a:lvl1pPr marL="171450" indent="-171450" algn="l" defTabSz="685800" rtl="0" eaLnBrk="1" latinLnBrk="0" hangingPunct="1">
        <a:lnSpc>
          <a:spcPct val="120000"/>
        </a:lnSpc>
        <a:spcBef>
          <a:spcPts val="750"/>
        </a:spcBef>
        <a:buClr>
          <a:schemeClr val="accent1"/>
        </a:buClr>
        <a:buSzPct val="160000"/>
        <a:buFont typeface="Arial" panose="020B0604020202020204" pitchFamily="34" charset="0"/>
        <a:buChar char="•"/>
        <a:defRPr sz="1500" kern="1200" cap="all" baseline="0">
          <a:solidFill>
            <a:schemeClr val="tx1"/>
          </a:solidFill>
          <a:effectLst/>
          <a:latin typeface="+mn-lt"/>
          <a:ea typeface="+mn-ea"/>
          <a:cs typeface="+mn-cs"/>
        </a:defRPr>
      </a:lvl1pPr>
      <a:lvl2pPr marL="514350" indent="-171450" algn="l" defTabSz="685800" rtl="0" eaLnBrk="1" latinLnBrk="0" hangingPunct="1">
        <a:lnSpc>
          <a:spcPct val="120000"/>
        </a:lnSpc>
        <a:spcBef>
          <a:spcPts val="375"/>
        </a:spcBef>
        <a:buClr>
          <a:schemeClr val="accent1"/>
        </a:buClr>
        <a:buSzPct val="160000"/>
        <a:buFont typeface="Arial" panose="020B0604020202020204" pitchFamily="34" charset="0"/>
        <a:buChar char="•"/>
        <a:defRPr sz="1350" kern="1200" cap="all" baseline="0">
          <a:solidFill>
            <a:schemeClr val="tx1"/>
          </a:solidFill>
          <a:effectLst/>
          <a:latin typeface="+mn-lt"/>
          <a:ea typeface="+mn-ea"/>
          <a:cs typeface="+mn-cs"/>
        </a:defRPr>
      </a:lvl2pPr>
      <a:lvl3pPr marL="857250" indent="-171450" algn="l" defTabSz="685800" rtl="0" eaLnBrk="1" latinLnBrk="0" hangingPunct="1">
        <a:lnSpc>
          <a:spcPct val="120000"/>
        </a:lnSpc>
        <a:spcBef>
          <a:spcPts val="375"/>
        </a:spcBef>
        <a:buClr>
          <a:schemeClr val="accent1"/>
        </a:buClr>
        <a:buSzPct val="160000"/>
        <a:buFont typeface="Arial" panose="020B0604020202020204" pitchFamily="34" charset="0"/>
        <a:buChar char="•"/>
        <a:defRPr sz="1200" kern="1200" cap="all" baseline="0">
          <a:solidFill>
            <a:schemeClr val="tx1"/>
          </a:solidFill>
          <a:effectLst/>
          <a:latin typeface="+mn-lt"/>
          <a:ea typeface="+mn-ea"/>
          <a:cs typeface="+mn-cs"/>
        </a:defRPr>
      </a:lvl3pPr>
      <a:lvl4pPr marL="1200150" indent="-171450" algn="l" defTabSz="685800" rtl="0" eaLnBrk="1" latinLnBrk="0" hangingPunct="1">
        <a:lnSpc>
          <a:spcPct val="120000"/>
        </a:lnSpc>
        <a:spcBef>
          <a:spcPts val="375"/>
        </a:spcBef>
        <a:buClr>
          <a:schemeClr val="accent1"/>
        </a:buClr>
        <a:buSzPct val="160000"/>
        <a:buFont typeface="Arial" panose="020B0604020202020204" pitchFamily="34" charset="0"/>
        <a:buChar char="•"/>
        <a:defRPr sz="1050" kern="1200" cap="all" baseline="0">
          <a:solidFill>
            <a:schemeClr val="tx1"/>
          </a:solidFill>
          <a:effectLst/>
          <a:latin typeface="+mn-lt"/>
          <a:ea typeface="+mn-ea"/>
          <a:cs typeface="+mn-cs"/>
        </a:defRPr>
      </a:lvl4pPr>
      <a:lvl5pPr marL="1543050" indent="-171450" algn="l" defTabSz="685800" rtl="0" eaLnBrk="1" latinLnBrk="0" hangingPunct="1">
        <a:lnSpc>
          <a:spcPct val="120000"/>
        </a:lnSpc>
        <a:spcBef>
          <a:spcPts val="375"/>
        </a:spcBef>
        <a:buClr>
          <a:schemeClr val="accent1"/>
        </a:buClr>
        <a:buSzPct val="160000"/>
        <a:buFont typeface="Arial" panose="020B0604020202020204" pitchFamily="34" charset="0"/>
        <a:buChar char="•"/>
        <a:defRPr sz="1050" kern="1200" cap="all" baseline="0">
          <a:solidFill>
            <a:schemeClr val="tx1"/>
          </a:solidFill>
          <a:effectLst/>
          <a:latin typeface="+mn-lt"/>
          <a:ea typeface="+mn-ea"/>
          <a:cs typeface="+mn-cs"/>
        </a:defRPr>
      </a:lvl5pPr>
      <a:lvl6pPr marL="1885950" indent="-171450" algn="l" defTabSz="685800" rtl="0" eaLnBrk="1" latinLnBrk="0" hangingPunct="1">
        <a:lnSpc>
          <a:spcPct val="120000"/>
        </a:lnSpc>
        <a:spcBef>
          <a:spcPts val="375"/>
        </a:spcBef>
        <a:buClr>
          <a:schemeClr val="accent1"/>
        </a:buClr>
        <a:buSzPct val="160000"/>
        <a:buFont typeface="Arial" panose="020B0604020202020204" pitchFamily="34" charset="0"/>
        <a:buChar char="•"/>
        <a:defRPr sz="1050" kern="1200" cap="all" baseline="0">
          <a:solidFill>
            <a:schemeClr val="tx1"/>
          </a:solidFill>
          <a:effectLst/>
          <a:latin typeface="+mn-lt"/>
          <a:ea typeface="+mn-ea"/>
          <a:cs typeface="+mn-cs"/>
        </a:defRPr>
      </a:lvl6pPr>
      <a:lvl7pPr marL="2228850" indent="-171450" algn="l" defTabSz="685800" rtl="0" eaLnBrk="1" latinLnBrk="0" hangingPunct="1">
        <a:lnSpc>
          <a:spcPct val="120000"/>
        </a:lnSpc>
        <a:spcBef>
          <a:spcPts val="375"/>
        </a:spcBef>
        <a:buClr>
          <a:schemeClr val="accent1"/>
        </a:buClr>
        <a:buSzPct val="160000"/>
        <a:buFont typeface="Arial" panose="020B0604020202020204" pitchFamily="34" charset="0"/>
        <a:buChar char="•"/>
        <a:defRPr sz="1050" kern="1200" cap="all" baseline="0">
          <a:solidFill>
            <a:schemeClr val="tx1"/>
          </a:solidFill>
          <a:effectLst/>
          <a:latin typeface="+mn-lt"/>
          <a:ea typeface="+mn-ea"/>
          <a:cs typeface="+mn-cs"/>
        </a:defRPr>
      </a:lvl7pPr>
      <a:lvl8pPr marL="2571750" indent="-171450" algn="l" defTabSz="685800" rtl="0" eaLnBrk="1" latinLnBrk="0" hangingPunct="1">
        <a:lnSpc>
          <a:spcPct val="120000"/>
        </a:lnSpc>
        <a:spcBef>
          <a:spcPts val="375"/>
        </a:spcBef>
        <a:buClr>
          <a:schemeClr val="accent1"/>
        </a:buClr>
        <a:buSzPct val="160000"/>
        <a:buFont typeface="Arial" panose="020B0604020202020204" pitchFamily="34" charset="0"/>
        <a:buChar char="•"/>
        <a:defRPr sz="1050" kern="1200" cap="all" baseline="0">
          <a:solidFill>
            <a:schemeClr val="tx1"/>
          </a:solidFill>
          <a:effectLst/>
          <a:latin typeface="+mn-lt"/>
          <a:ea typeface="+mn-ea"/>
          <a:cs typeface="+mn-cs"/>
        </a:defRPr>
      </a:lvl8pPr>
      <a:lvl9pPr marL="2914650" indent="-171450" algn="l" defTabSz="685800" rtl="0" eaLnBrk="1" latinLnBrk="0" hangingPunct="1">
        <a:lnSpc>
          <a:spcPct val="120000"/>
        </a:lnSpc>
        <a:spcBef>
          <a:spcPts val="375"/>
        </a:spcBef>
        <a:buClr>
          <a:schemeClr val="accent1"/>
        </a:buClr>
        <a:buSzPct val="160000"/>
        <a:buFont typeface="Arial" panose="020B0604020202020204" pitchFamily="34" charset="0"/>
        <a:buChar char="•"/>
        <a:defRPr sz="1050" kern="1200" cap="all" baseline="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8.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18.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hyperlink" Target="mailto:helpdesk@ljsd.org" TargetMode="External"/><Relationship Id="rId2" Type="http://schemas.openxmlformats.org/officeDocument/2006/relationships/notesSlide" Target="../notesSlides/notesSlide15.xml"/><Relationship Id="rId1" Type="http://schemas.openxmlformats.org/officeDocument/2006/relationships/slideLayout" Target="../slideLayouts/slideLayout18.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hyperlink" Target="https://padlet.com/bchampion1/vl8g55xc631j" TargetMode="External"/><Relationship Id="rId7"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hyperlink" Target="http://flipgrid.com" TargetMode="External"/><Relationship Id="rId5" Type="http://schemas.openxmlformats.org/officeDocument/2006/relationships/hyperlink" Target="https://youtu.be/rCNImsWUxZA" TargetMode="External"/><Relationship Id="rId4" Type="http://schemas.openxmlformats.org/officeDocument/2006/relationships/hyperlink" Target="https://youtu.be/Elg3AGVnKOY" TargetMode="Externa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7.emf"/><Relationship Id="rId5" Type="http://schemas.openxmlformats.org/officeDocument/2006/relationships/oleObject" Target="../embeddings/oleObject1.bin"/><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13"/>
          <p:cNvSpPr txBox="1">
            <a:spLocks noGrp="1"/>
          </p:cNvSpPr>
          <p:nvPr>
            <p:ph type="ctrTitle"/>
          </p:nvPr>
        </p:nvSpPr>
        <p:spPr>
          <a:xfrm>
            <a:off x="953883" y="1175657"/>
            <a:ext cx="6305005" cy="1872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Lowell Joint</a:t>
            </a:r>
            <a:endParaRPr dirty="0"/>
          </a:p>
          <a:p>
            <a:pPr marL="0" lvl="0" indent="0" algn="l" rtl="0">
              <a:spcBef>
                <a:spcPts val="0"/>
              </a:spcBef>
              <a:spcAft>
                <a:spcPts val="0"/>
              </a:spcAft>
              <a:buNone/>
            </a:pPr>
            <a:r>
              <a:rPr lang="en" dirty="0"/>
              <a:t>Virtual Academy</a:t>
            </a:r>
            <a:endParaRPr dirty="0"/>
          </a:p>
        </p:txBody>
      </p:sp>
      <p:sp>
        <p:nvSpPr>
          <p:cNvPr id="278" name="Google Shape;278;p13"/>
          <p:cNvSpPr txBox="1">
            <a:spLocks noGrp="1"/>
          </p:cNvSpPr>
          <p:nvPr>
            <p:ph type="subTitle" idx="1"/>
          </p:nvPr>
        </p:nvSpPr>
        <p:spPr>
          <a:xfrm>
            <a:off x="1466030" y="3528814"/>
            <a:ext cx="5280709" cy="69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chemeClr val="bg1"/>
                </a:solidFill>
              </a:rPr>
              <a:t>Parent Information Meeting April 19, 2021</a:t>
            </a:r>
            <a:endParaRPr dirty="0">
              <a:solidFill>
                <a:schemeClr val="bg1"/>
              </a:solidFill>
            </a:endParaRPr>
          </a:p>
        </p:txBody>
      </p:sp>
      <p:pic>
        <p:nvPicPr>
          <p:cNvPr id="279" name="Google Shape;279;p13"/>
          <p:cNvPicPr preferRelativeResize="0"/>
          <p:nvPr/>
        </p:nvPicPr>
        <p:blipFill>
          <a:blip r:embed="rId3">
            <a:alphaModFix/>
          </a:blip>
          <a:stretch>
            <a:fillRect/>
          </a:stretch>
        </p:blipFill>
        <p:spPr>
          <a:xfrm>
            <a:off x="152400" y="152400"/>
            <a:ext cx="1119051" cy="1023257"/>
          </a:xfrm>
          <a:prstGeom prst="rect">
            <a:avLst/>
          </a:prstGeom>
          <a:noFill/>
          <a:ln>
            <a:noFill/>
          </a:ln>
        </p:spPr>
      </p:pic>
      <p:pic>
        <p:nvPicPr>
          <p:cNvPr id="280" name="Google Shape;280;p13"/>
          <p:cNvPicPr preferRelativeResize="0"/>
          <p:nvPr/>
        </p:nvPicPr>
        <p:blipFill>
          <a:blip r:embed="rId4">
            <a:alphaModFix/>
          </a:blip>
          <a:stretch>
            <a:fillRect/>
          </a:stretch>
        </p:blipFill>
        <p:spPr>
          <a:xfrm>
            <a:off x="7534210" y="3310301"/>
            <a:ext cx="1016900" cy="1132425"/>
          </a:xfrm>
          <a:prstGeom prst="rect">
            <a:avLst/>
          </a:prstGeom>
          <a:noFill/>
          <a:ln>
            <a:noFill/>
          </a:ln>
        </p:spPr>
      </p:pic>
      <p:pic>
        <p:nvPicPr>
          <p:cNvPr id="6" name="Picture 5"/>
          <p:cNvPicPr/>
          <p:nvPr/>
        </p:nvPicPr>
        <p:blipFill>
          <a:blip r:embed="rId5" cstate="print">
            <a:extLst>
              <a:ext uri="{28A0092B-C50C-407E-A947-70E740481C1C}">
                <a14:useLocalDpi xmlns:a14="http://schemas.microsoft.com/office/drawing/2010/main" val="0"/>
              </a:ext>
            </a:extLst>
          </a:blip>
          <a:stretch>
            <a:fillRect/>
          </a:stretch>
        </p:blipFill>
        <p:spPr>
          <a:xfrm>
            <a:off x="5857691" y="152400"/>
            <a:ext cx="2202680" cy="129549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92"/>
        <p:cNvGrpSpPr/>
        <p:nvPr/>
      </p:nvGrpSpPr>
      <p:grpSpPr>
        <a:xfrm>
          <a:off x="0" y="0"/>
          <a:ext cx="0" cy="0"/>
          <a:chOff x="0" y="0"/>
          <a:chExt cx="0" cy="0"/>
        </a:xfrm>
      </p:grpSpPr>
      <p:sp>
        <p:nvSpPr>
          <p:cNvPr id="493" name="Google Shape;493;p32"/>
          <p:cNvSpPr txBox="1">
            <a:spLocks noGrp="1"/>
          </p:cNvSpPr>
          <p:nvPr>
            <p:ph type="title"/>
          </p:nvPr>
        </p:nvSpPr>
        <p:spPr>
          <a:xfrm>
            <a:off x="340165" y="193603"/>
            <a:ext cx="7941685" cy="90367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EDI instructional cycle :</a:t>
            </a:r>
            <a:endParaRPr dirty="0"/>
          </a:p>
        </p:txBody>
      </p:sp>
      <p:sp>
        <p:nvSpPr>
          <p:cNvPr id="494" name="Google Shape;494;p32"/>
          <p:cNvSpPr txBox="1"/>
          <p:nvPr/>
        </p:nvSpPr>
        <p:spPr>
          <a:xfrm>
            <a:off x="640992" y="1097281"/>
            <a:ext cx="3888600" cy="3037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600" dirty="0">
                <a:latin typeface="Raleway"/>
                <a:ea typeface="Raleway"/>
                <a:cs typeface="Raleway"/>
                <a:sym typeface="Raleway"/>
              </a:rPr>
              <a:t>*Direct Instruction</a:t>
            </a:r>
            <a:endParaRPr sz="2600" dirty="0">
              <a:latin typeface="Raleway"/>
              <a:ea typeface="Raleway"/>
              <a:cs typeface="Raleway"/>
              <a:sym typeface="Raleway"/>
            </a:endParaRPr>
          </a:p>
          <a:p>
            <a:pPr marL="0" lvl="0" indent="0" algn="l" rtl="0">
              <a:spcBef>
                <a:spcPts val="0"/>
              </a:spcBef>
              <a:spcAft>
                <a:spcPts val="0"/>
              </a:spcAft>
              <a:buNone/>
            </a:pPr>
            <a:r>
              <a:rPr lang="en" sz="2600" dirty="0">
                <a:latin typeface="Raleway"/>
                <a:ea typeface="Raleway"/>
                <a:cs typeface="Raleway"/>
                <a:sym typeface="Raleway"/>
              </a:rPr>
              <a:t>*Guided Practice</a:t>
            </a:r>
            <a:endParaRPr sz="2600" dirty="0">
              <a:latin typeface="Raleway"/>
              <a:ea typeface="Raleway"/>
              <a:cs typeface="Raleway"/>
              <a:sym typeface="Raleway"/>
            </a:endParaRPr>
          </a:p>
          <a:p>
            <a:pPr marL="0" lvl="0" indent="0" algn="l" rtl="0">
              <a:spcBef>
                <a:spcPts val="0"/>
              </a:spcBef>
              <a:spcAft>
                <a:spcPts val="0"/>
              </a:spcAft>
              <a:buNone/>
            </a:pPr>
            <a:r>
              <a:rPr lang="en" sz="2600" dirty="0">
                <a:latin typeface="Raleway"/>
                <a:ea typeface="Raleway"/>
                <a:cs typeface="Raleway"/>
                <a:sym typeface="Raleway"/>
              </a:rPr>
              <a:t>*Small Groups</a:t>
            </a:r>
            <a:endParaRPr sz="2600" dirty="0">
              <a:latin typeface="Raleway"/>
              <a:ea typeface="Raleway"/>
              <a:cs typeface="Raleway"/>
              <a:sym typeface="Raleway"/>
            </a:endParaRPr>
          </a:p>
          <a:p>
            <a:pPr marL="0" lvl="0" indent="0" algn="l" rtl="0">
              <a:spcBef>
                <a:spcPts val="0"/>
              </a:spcBef>
              <a:spcAft>
                <a:spcPts val="0"/>
              </a:spcAft>
              <a:buNone/>
            </a:pPr>
            <a:r>
              <a:rPr lang="en" sz="2600" dirty="0">
                <a:latin typeface="Raleway"/>
                <a:ea typeface="Raleway"/>
                <a:cs typeface="Raleway"/>
                <a:sym typeface="Raleway"/>
              </a:rPr>
              <a:t>       -Differentiating </a:t>
            </a:r>
            <a:endParaRPr sz="2600" dirty="0">
              <a:latin typeface="Raleway"/>
              <a:ea typeface="Raleway"/>
              <a:cs typeface="Raleway"/>
              <a:sym typeface="Raleway"/>
            </a:endParaRPr>
          </a:p>
          <a:p>
            <a:pPr marL="0" lvl="0" indent="0" algn="l" rtl="0">
              <a:spcBef>
                <a:spcPts val="0"/>
              </a:spcBef>
              <a:spcAft>
                <a:spcPts val="0"/>
              </a:spcAft>
              <a:buNone/>
            </a:pPr>
            <a:r>
              <a:rPr lang="en" sz="2600" dirty="0">
                <a:latin typeface="Raleway"/>
                <a:ea typeface="Raleway"/>
                <a:cs typeface="Raleway"/>
                <a:sym typeface="Raleway"/>
              </a:rPr>
              <a:t>       -Collaboration</a:t>
            </a:r>
            <a:endParaRPr sz="2600" dirty="0">
              <a:latin typeface="Raleway"/>
              <a:ea typeface="Raleway"/>
              <a:cs typeface="Raleway"/>
              <a:sym typeface="Raleway"/>
            </a:endParaRPr>
          </a:p>
          <a:p>
            <a:pPr marL="0" lvl="0" indent="0" algn="l" rtl="0">
              <a:spcBef>
                <a:spcPts val="0"/>
              </a:spcBef>
              <a:spcAft>
                <a:spcPts val="0"/>
              </a:spcAft>
              <a:buNone/>
            </a:pPr>
            <a:r>
              <a:rPr lang="en" sz="2600" dirty="0">
                <a:latin typeface="Raleway"/>
                <a:ea typeface="Raleway"/>
                <a:cs typeface="Raleway"/>
                <a:sym typeface="Raleway"/>
              </a:rPr>
              <a:t>*Independent Practice</a:t>
            </a:r>
            <a:endParaRPr sz="2600" dirty="0">
              <a:latin typeface="Raleway"/>
              <a:ea typeface="Raleway"/>
              <a:cs typeface="Raleway"/>
              <a:sym typeface="Raleway"/>
            </a:endParaRPr>
          </a:p>
          <a:p>
            <a:pPr marL="0" lvl="0" indent="0" algn="l" rtl="0">
              <a:spcBef>
                <a:spcPts val="0"/>
              </a:spcBef>
              <a:spcAft>
                <a:spcPts val="0"/>
              </a:spcAft>
              <a:buNone/>
            </a:pPr>
            <a:r>
              <a:rPr lang="en" sz="2600" dirty="0">
                <a:latin typeface="Raleway"/>
                <a:ea typeface="Raleway"/>
                <a:cs typeface="Raleway"/>
                <a:sym typeface="Raleway"/>
              </a:rPr>
              <a:t>*Feedback</a:t>
            </a:r>
            <a:endParaRPr sz="3100" dirty="0">
              <a:latin typeface="Nunito"/>
              <a:ea typeface="Nunito"/>
              <a:cs typeface="Nunito"/>
              <a:sym typeface="Nunito"/>
            </a:endParaRPr>
          </a:p>
        </p:txBody>
      </p:sp>
      <p:pic>
        <p:nvPicPr>
          <p:cNvPr id="495" name="Google Shape;495;p32"/>
          <p:cNvPicPr preferRelativeResize="0"/>
          <p:nvPr/>
        </p:nvPicPr>
        <p:blipFill>
          <a:blip r:embed="rId3">
            <a:alphaModFix/>
          </a:blip>
          <a:stretch>
            <a:fillRect/>
          </a:stretch>
        </p:blipFill>
        <p:spPr>
          <a:xfrm>
            <a:off x="5019450" y="996257"/>
            <a:ext cx="3494100" cy="34941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99"/>
        <p:cNvGrpSpPr/>
        <p:nvPr/>
      </p:nvGrpSpPr>
      <p:grpSpPr>
        <a:xfrm>
          <a:off x="0" y="0"/>
          <a:ext cx="0" cy="0"/>
          <a:chOff x="0" y="0"/>
          <a:chExt cx="0" cy="0"/>
        </a:xfrm>
      </p:grpSpPr>
      <p:sp>
        <p:nvSpPr>
          <p:cNvPr id="500" name="Google Shape;500;p33"/>
          <p:cNvSpPr txBox="1">
            <a:spLocks noGrp="1"/>
          </p:cNvSpPr>
          <p:nvPr>
            <p:ph type="title"/>
          </p:nvPr>
        </p:nvSpPr>
        <p:spPr>
          <a:xfrm>
            <a:off x="354566" y="227275"/>
            <a:ext cx="8119076" cy="99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Sample website and lesson plans </a:t>
            </a:r>
            <a:endParaRPr dirty="0"/>
          </a:p>
        </p:txBody>
      </p:sp>
      <p:sp>
        <p:nvSpPr>
          <p:cNvPr id="501" name="Google Shape;501;p33"/>
          <p:cNvSpPr txBox="1">
            <a:spLocks noGrp="1"/>
          </p:cNvSpPr>
          <p:nvPr>
            <p:ph type="body" idx="1"/>
          </p:nvPr>
        </p:nvSpPr>
        <p:spPr>
          <a:xfrm>
            <a:off x="452846" y="1226575"/>
            <a:ext cx="7476508" cy="11622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1800" dirty="0"/>
              <a:t>Expectations- Virtual Academy teachers will have a robust website to facilitate communication and instruction with students and parents</a:t>
            </a:r>
            <a:endParaRPr sz="1800" dirty="0"/>
          </a:p>
        </p:txBody>
      </p:sp>
      <p:pic>
        <p:nvPicPr>
          <p:cNvPr id="502" name="Google Shape;502;p33"/>
          <p:cNvPicPr preferRelativeResize="0"/>
          <p:nvPr/>
        </p:nvPicPr>
        <p:blipFill>
          <a:blip r:embed="rId3">
            <a:alphaModFix/>
          </a:blip>
          <a:stretch>
            <a:fillRect/>
          </a:stretch>
        </p:blipFill>
        <p:spPr>
          <a:xfrm>
            <a:off x="285235" y="2618850"/>
            <a:ext cx="3566773" cy="1822300"/>
          </a:xfrm>
          <a:prstGeom prst="rect">
            <a:avLst/>
          </a:prstGeom>
          <a:noFill/>
          <a:ln>
            <a:noFill/>
          </a:ln>
        </p:spPr>
      </p:pic>
      <p:pic>
        <p:nvPicPr>
          <p:cNvPr id="503" name="Google Shape;503;p33"/>
          <p:cNvPicPr preferRelativeResize="0"/>
          <p:nvPr/>
        </p:nvPicPr>
        <p:blipFill>
          <a:blip r:embed="rId4">
            <a:alphaModFix/>
          </a:blip>
          <a:stretch>
            <a:fillRect/>
          </a:stretch>
        </p:blipFill>
        <p:spPr>
          <a:xfrm>
            <a:off x="5231911" y="2388775"/>
            <a:ext cx="3102394" cy="2219849"/>
          </a:xfrm>
          <a:prstGeom prst="rect">
            <a:avLst/>
          </a:prstGeom>
          <a:noFill/>
          <a:ln>
            <a:noFill/>
          </a:ln>
        </p:spPr>
      </p:pic>
      <p:sp>
        <p:nvSpPr>
          <p:cNvPr id="2" name="TextBox 1"/>
          <p:cNvSpPr txBox="1"/>
          <p:nvPr/>
        </p:nvSpPr>
        <p:spPr>
          <a:xfrm rot="20132634">
            <a:off x="5089208" y="2747343"/>
            <a:ext cx="1433439" cy="372039"/>
          </a:xfrm>
          <a:prstGeom prst="rect">
            <a:avLst/>
          </a:prstGeom>
          <a:noFill/>
        </p:spPr>
        <p:txBody>
          <a:bodyPr wrap="square" rtlCol="0">
            <a:spAutoFit/>
          </a:bodyPr>
          <a:lstStyle/>
          <a:p>
            <a:r>
              <a:rPr lang="en-US" b="1" dirty="0">
                <a:solidFill>
                  <a:srgbClr val="FF0000"/>
                </a:solidFill>
              </a:rPr>
              <a:t>Sample Only</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07"/>
        <p:cNvGrpSpPr/>
        <p:nvPr/>
      </p:nvGrpSpPr>
      <p:grpSpPr>
        <a:xfrm>
          <a:off x="0" y="0"/>
          <a:ext cx="0" cy="0"/>
          <a:chOff x="0" y="0"/>
          <a:chExt cx="0" cy="0"/>
        </a:xfrm>
      </p:grpSpPr>
      <p:pic>
        <p:nvPicPr>
          <p:cNvPr id="508" name="Google Shape;508;p34"/>
          <p:cNvPicPr preferRelativeResize="0"/>
          <p:nvPr/>
        </p:nvPicPr>
        <p:blipFill>
          <a:blip r:embed="rId3">
            <a:alphaModFix/>
          </a:blip>
          <a:stretch>
            <a:fillRect/>
          </a:stretch>
        </p:blipFill>
        <p:spPr>
          <a:xfrm>
            <a:off x="209006" y="152400"/>
            <a:ext cx="7850997" cy="402771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24"/>
        <p:cNvGrpSpPr/>
        <p:nvPr/>
      </p:nvGrpSpPr>
      <p:grpSpPr>
        <a:xfrm>
          <a:off x="0" y="0"/>
          <a:ext cx="0" cy="0"/>
          <a:chOff x="0" y="0"/>
          <a:chExt cx="0" cy="0"/>
        </a:xfrm>
      </p:grpSpPr>
      <p:sp>
        <p:nvSpPr>
          <p:cNvPr id="525" name="Google Shape;525;p37"/>
          <p:cNvSpPr txBox="1">
            <a:spLocks noGrp="1"/>
          </p:cNvSpPr>
          <p:nvPr>
            <p:ph type="title"/>
          </p:nvPr>
        </p:nvSpPr>
        <p:spPr>
          <a:xfrm>
            <a:off x="415526" y="337318"/>
            <a:ext cx="7030500" cy="99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Frequently Asked Questions</a:t>
            </a:r>
            <a:endParaRPr dirty="0"/>
          </a:p>
        </p:txBody>
      </p:sp>
      <p:pic>
        <p:nvPicPr>
          <p:cNvPr id="526" name="Google Shape;526;p37"/>
          <p:cNvPicPr preferRelativeResize="0"/>
          <p:nvPr/>
        </p:nvPicPr>
        <p:blipFill>
          <a:blip r:embed="rId3">
            <a:alphaModFix/>
          </a:blip>
          <a:stretch>
            <a:fillRect/>
          </a:stretch>
        </p:blipFill>
        <p:spPr>
          <a:xfrm>
            <a:off x="619050" y="1536250"/>
            <a:ext cx="7715250" cy="3038174"/>
          </a:xfrm>
          <a:prstGeom prst="rect">
            <a:avLst/>
          </a:prstGeom>
          <a:noFill/>
          <a:ln>
            <a:noFill/>
          </a:ln>
        </p:spPr>
      </p:pic>
      <p:pic>
        <p:nvPicPr>
          <p:cNvPr id="4" name="Picture 3"/>
          <p:cNvPicPr/>
          <p:nvPr/>
        </p:nvPicPr>
        <p:blipFill>
          <a:blip r:embed="rId4" cstate="print">
            <a:extLst>
              <a:ext uri="{28A0092B-C50C-407E-A947-70E740481C1C}">
                <a14:useLocalDpi xmlns:a14="http://schemas.microsoft.com/office/drawing/2010/main" val="0"/>
              </a:ext>
            </a:extLst>
          </a:blip>
          <a:stretch>
            <a:fillRect/>
          </a:stretch>
        </p:blipFill>
        <p:spPr>
          <a:xfrm>
            <a:off x="7332617" y="137686"/>
            <a:ext cx="1346062" cy="901337"/>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531" name="Google Shape;531;p38"/>
          <p:cNvSpPr txBox="1">
            <a:spLocks noGrp="1"/>
          </p:cNvSpPr>
          <p:nvPr>
            <p:ph type="title"/>
          </p:nvPr>
        </p:nvSpPr>
        <p:spPr>
          <a:xfrm>
            <a:off x="206971" y="86380"/>
            <a:ext cx="4321486" cy="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300" dirty="0"/>
              <a:t>Questions?</a:t>
            </a:r>
            <a:endParaRPr sz="2300" dirty="0"/>
          </a:p>
        </p:txBody>
      </p:sp>
      <p:sp>
        <p:nvSpPr>
          <p:cNvPr id="532" name="Google Shape;532;p38"/>
          <p:cNvSpPr txBox="1">
            <a:spLocks noGrp="1"/>
          </p:cNvSpPr>
          <p:nvPr>
            <p:ph type="body" idx="1"/>
          </p:nvPr>
        </p:nvSpPr>
        <p:spPr>
          <a:xfrm>
            <a:off x="206971" y="502780"/>
            <a:ext cx="8360500" cy="396476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dirty="0"/>
              <a:t>Q. How do I enroll in the Virtual Academy?</a:t>
            </a:r>
            <a:endParaRPr sz="1200" dirty="0"/>
          </a:p>
          <a:p>
            <a:pPr marL="174625" lvl="0" indent="-28575" algn="l" rtl="0">
              <a:spcBef>
                <a:spcPts val="1600"/>
              </a:spcBef>
              <a:spcAft>
                <a:spcPts val="0"/>
              </a:spcAft>
              <a:buSzPts val="1300"/>
              <a:buNone/>
            </a:pPr>
            <a:r>
              <a:rPr lang="en-US" sz="1200" dirty="0">
                <a:solidFill>
                  <a:srgbClr val="FF0000"/>
                </a:solidFill>
              </a:rPr>
              <a:t>  a. Complete</a:t>
            </a:r>
            <a:r>
              <a:rPr lang="en" sz="1200" dirty="0">
                <a:solidFill>
                  <a:srgbClr val="FF0000"/>
                </a:solidFill>
              </a:rPr>
              <a:t> the on-line survey to signify your intent by the April 30, 2021 deadline.  A follow-up email will be sent to those families to complete their necessary enrollment forms. </a:t>
            </a:r>
          </a:p>
          <a:p>
            <a:pPr marL="0" lvl="0" indent="0" algn="l" rtl="0">
              <a:spcBef>
                <a:spcPts val="1600"/>
              </a:spcBef>
              <a:spcAft>
                <a:spcPts val="0"/>
              </a:spcAft>
              <a:buSzPts val="1300"/>
              <a:buNone/>
            </a:pPr>
            <a:r>
              <a:rPr lang="en" sz="1200" dirty="0"/>
              <a:t>Q. Is it possible that my student will be in a combo class with students from more than one grade level? </a:t>
            </a:r>
            <a:endParaRPr sz="1200" dirty="0"/>
          </a:p>
          <a:p>
            <a:pPr marL="146050" lvl="0" indent="0" algn="l" rtl="0">
              <a:spcBef>
                <a:spcPts val="1600"/>
              </a:spcBef>
              <a:spcAft>
                <a:spcPts val="0"/>
              </a:spcAft>
              <a:buSzPts val="1300"/>
              <a:buNone/>
              <a:tabLst>
                <a:tab pos="174625" algn="l"/>
              </a:tabLst>
            </a:pPr>
            <a:r>
              <a:rPr lang="en" sz="1200" dirty="0">
                <a:solidFill>
                  <a:srgbClr val="FF0000"/>
                </a:solidFill>
              </a:rPr>
              <a:t>a. Yes, it is possible and highly likely depending on the number of families who enroll that students in a class may be from more than one grade and from schools other than your home school.</a:t>
            </a:r>
            <a:endParaRPr sz="1200" dirty="0">
              <a:solidFill>
                <a:srgbClr val="FF0000"/>
              </a:solidFill>
            </a:endParaRPr>
          </a:p>
          <a:p>
            <a:pPr marL="0" lvl="0" indent="0" algn="l" rtl="0">
              <a:spcBef>
                <a:spcPts val="1600"/>
              </a:spcBef>
              <a:spcAft>
                <a:spcPts val="0"/>
              </a:spcAft>
              <a:buNone/>
            </a:pPr>
            <a:r>
              <a:rPr lang="en" sz="1200" dirty="0"/>
              <a:t>Q. What is the class size for the Virtual Academy?</a:t>
            </a:r>
          </a:p>
          <a:p>
            <a:pPr marL="174625" lvl="0" indent="0" algn="l" rtl="0">
              <a:spcBef>
                <a:spcPts val="1600"/>
              </a:spcBef>
              <a:spcAft>
                <a:spcPts val="0"/>
              </a:spcAft>
              <a:buNone/>
            </a:pPr>
            <a:r>
              <a:rPr lang="en" sz="1200" dirty="0">
                <a:solidFill>
                  <a:srgbClr val="FF0000"/>
                </a:solidFill>
              </a:rPr>
              <a:t>A. The same class ratios and averages that apply to in-person teaching would apply to a virtual classroom.</a:t>
            </a:r>
          </a:p>
          <a:p>
            <a:pPr marL="0" lvl="0" indent="0" algn="l" rtl="0">
              <a:spcBef>
                <a:spcPts val="1600"/>
              </a:spcBef>
              <a:spcAft>
                <a:spcPts val="0"/>
              </a:spcAft>
              <a:buNone/>
            </a:pPr>
            <a:r>
              <a:rPr lang="en" sz="1200" dirty="0"/>
              <a:t>Q. </a:t>
            </a:r>
            <a:r>
              <a:rPr lang="en-US" sz="1200" dirty="0"/>
              <a:t>What is the deadline to enroll?</a:t>
            </a:r>
          </a:p>
          <a:p>
            <a:pPr marL="174625" lvl="0" indent="0" algn="l" rtl="0">
              <a:spcBef>
                <a:spcPts val="1600"/>
              </a:spcBef>
              <a:spcAft>
                <a:spcPts val="0"/>
              </a:spcAft>
              <a:buNone/>
            </a:pPr>
            <a:r>
              <a:rPr lang="en" sz="1200" dirty="0">
                <a:solidFill>
                  <a:srgbClr val="FF0000"/>
                </a:solidFill>
              </a:rPr>
              <a:t>A.  </a:t>
            </a:r>
            <a:r>
              <a:rPr lang="en-US" sz="1200" dirty="0">
                <a:solidFill>
                  <a:srgbClr val="FF0000"/>
                </a:solidFill>
              </a:rPr>
              <a:t>Because of the need for  planning and staffing, the</a:t>
            </a:r>
            <a:r>
              <a:rPr lang="en" sz="1200" dirty="0">
                <a:solidFill>
                  <a:srgbClr val="FF0000"/>
                </a:solidFill>
              </a:rPr>
              <a:t> deadline to enroll is april 30, 2021</a:t>
            </a:r>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7116906" y="86380"/>
            <a:ext cx="1450565" cy="788126"/>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36"/>
        <p:cNvGrpSpPr/>
        <p:nvPr/>
      </p:nvGrpSpPr>
      <p:grpSpPr>
        <a:xfrm>
          <a:off x="0" y="0"/>
          <a:ext cx="0" cy="0"/>
          <a:chOff x="0" y="0"/>
          <a:chExt cx="0" cy="0"/>
        </a:xfrm>
      </p:grpSpPr>
      <p:sp>
        <p:nvSpPr>
          <p:cNvPr id="537" name="Google Shape;537;p39"/>
          <p:cNvSpPr txBox="1">
            <a:spLocks noGrp="1"/>
          </p:cNvSpPr>
          <p:nvPr>
            <p:ph type="title"/>
          </p:nvPr>
        </p:nvSpPr>
        <p:spPr>
          <a:xfrm>
            <a:off x="215228" y="82043"/>
            <a:ext cx="7030500" cy="517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Questions continued...</a:t>
            </a:r>
            <a:endParaRPr dirty="0"/>
          </a:p>
        </p:txBody>
      </p:sp>
      <p:sp>
        <p:nvSpPr>
          <p:cNvPr id="538" name="Google Shape;538;p39"/>
          <p:cNvSpPr txBox="1">
            <a:spLocks noGrp="1"/>
          </p:cNvSpPr>
          <p:nvPr>
            <p:ph type="body" idx="1"/>
          </p:nvPr>
        </p:nvSpPr>
        <p:spPr>
          <a:xfrm>
            <a:off x="215228" y="688433"/>
            <a:ext cx="7459800" cy="364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dirty="0"/>
              <a:t>Q. What kind of supports will be available for my student?</a:t>
            </a:r>
            <a:endParaRPr sz="1200" dirty="0"/>
          </a:p>
          <a:p>
            <a:pPr marL="457200" lvl="0" indent="-304800" algn="l" rtl="0">
              <a:spcBef>
                <a:spcPts val="1600"/>
              </a:spcBef>
              <a:spcAft>
                <a:spcPts val="0"/>
              </a:spcAft>
              <a:buSzPts val="1200"/>
              <a:buAutoNum type="alphaUcPeriod"/>
            </a:pPr>
            <a:r>
              <a:rPr lang="en" sz="1200" dirty="0">
                <a:solidFill>
                  <a:srgbClr val="FF0000"/>
                </a:solidFill>
              </a:rPr>
              <a:t>As with in-person instruction, students needing additional support will have access to small group instruction, potential time for intervention support, each teacher will have a hour of office hours each day, and other services identified through the IEP process. For students needing counseling or support from a school psychologist, those services will still be available virtually. English Language services will continue to be provided for our English learner students as well.</a:t>
            </a:r>
            <a:endParaRPr sz="1200" dirty="0">
              <a:solidFill>
                <a:srgbClr val="FF0000"/>
              </a:solidFill>
            </a:endParaRPr>
          </a:p>
          <a:p>
            <a:pPr marL="0" lvl="0" indent="0" algn="l" rtl="0">
              <a:spcBef>
                <a:spcPts val="1600"/>
              </a:spcBef>
              <a:spcAft>
                <a:spcPts val="0"/>
              </a:spcAft>
              <a:buNone/>
            </a:pPr>
            <a:r>
              <a:rPr lang="en" sz="1200" dirty="0"/>
              <a:t>Q. What kind of support will be available for parents?</a:t>
            </a:r>
            <a:endParaRPr sz="1200" dirty="0"/>
          </a:p>
          <a:p>
            <a:pPr marL="457200" lvl="0" indent="-311150" algn="l" rtl="0">
              <a:spcBef>
                <a:spcPts val="1600"/>
              </a:spcBef>
              <a:spcAft>
                <a:spcPts val="0"/>
              </a:spcAft>
              <a:buSzPts val="1300"/>
              <a:buAutoNum type="alphaUcPeriod"/>
            </a:pPr>
            <a:r>
              <a:rPr lang="en" sz="1200" dirty="0">
                <a:solidFill>
                  <a:srgbClr val="FF0000"/>
                </a:solidFill>
              </a:rPr>
              <a:t>There will be a required training for parents of students in the Virtual Academy before the start of the year to go over log in information for access to required programs. The </a:t>
            </a:r>
            <a:r>
              <a:rPr lang="en" sz="1200" u="sng" dirty="0">
                <a:solidFill>
                  <a:srgbClr val="FF0000"/>
                </a:solidFill>
                <a:hlinkClick r:id="rId3"/>
              </a:rPr>
              <a:t>helpdesk@ljsd.org</a:t>
            </a:r>
            <a:r>
              <a:rPr lang="en" sz="1200" dirty="0">
                <a:solidFill>
                  <a:srgbClr val="FF0000"/>
                </a:solidFill>
              </a:rPr>
              <a:t> is also available for any tech support needs that arise with hardware such as the Chromebook and some software issues.  Additional support for software will be provided by the classroom teacher or the Educational Services Department.</a:t>
            </a:r>
            <a:endParaRPr sz="1200" dirty="0">
              <a:solidFill>
                <a:srgbClr val="FF0000"/>
              </a:solidFill>
            </a:endParaRPr>
          </a:p>
        </p:txBody>
      </p:sp>
      <p:pic>
        <p:nvPicPr>
          <p:cNvPr id="4" name="Picture 3"/>
          <p:cNvPicPr/>
          <p:nvPr/>
        </p:nvPicPr>
        <p:blipFill>
          <a:blip r:embed="rId4" cstate="print">
            <a:extLst>
              <a:ext uri="{28A0092B-C50C-407E-A947-70E740481C1C}">
                <a14:useLocalDpi xmlns:a14="http://schemas.microsoft.com/office/drawing/2010/main" val="0"/>
              </a:ext>
            </a:extLst>
          </a:blip>
          <a:stretch>
            <a:fillRect/>
          </a:stretch>
        </p:blipFill>
        <p:spPr>
          <a:xfrm>
            <a:off x="7106195" y="91207"/>
            <a:ext cx="1494108" cy="840377"/>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42"/>
        <p:cNvGrpSpPr/>
        <p:nvPr/>
      </p:nvGrpSpPr>
      <p:grpSpPr>
        <a:xfrm>
          <a:off x="0" y="0"/>
          <a:ext cx="0" cy="0"/>
          <a:chOff x="0" y="0"/>
          <a:chExt cx="0" cy="0"/>
        </a:xfrm>
      </p:grpSpPr>
      <p:sp>
        <p:nvSpPr>
          <p:cNvPr id="543" name="Google Shape;543;p40"/>
          <p:cNvSpPr txBox="1">
            <a:spLocks noGrp="1"/>
          </p:cNvSpPr>
          <p:nvPr>
            <p:ph type="title"/>
          </p:nvPr>
        </p:nvSpPr>
        <p:spPr>
          <a:xfrm>
            <a:off x="267480" y="154438"/>
            <a:ext cx="7030500" cy="608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Questions continued...</a:t>
            </a:r>
            <a:endParaRPr dirty="0"/>
          </a:p>
        </p:txBody>
      </p:sp>
      <p:sp>
        <p:nvSpPr>
          <p:cNvPr id="544" name="Google Shape;544;p40"/>
          <p:cNvSpPr txBox="1">
            <a:spLocks noGrp="1"/>
          </p:cNvSpPr>
          <p:nvPr>
            <p:ph type="body" idx="1"/>
          </p:nvPr>
        </p:nvSpPr>
        <p:spPr>
          <a:xfrm>
            <a:off x="441651" y="762538"/>
            <a:ext cx="7030500" cy="38739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200" dirty="0"/>
              <a:t>Q. If I enroll in the Virtual Academy and change my mind, can I enroll in the regular program?</a:t>
            </a:r>
          </a:p>
          <a:p>
            <a:pPr marL="0" lvl="0" indent="0" algn="l" rtl="0">
              <a:lnSpc>
                <a:spcPct val="100000"/>
              </a:lnSpc>
              <a:spcBef>
                <a:spcPts val="0"/>
              </a:spcBef>
              <a:spcAft>
                <a:spcPts val="0"/>
              </a:spcAft>
              <a:buNone/>
            </a:pPr>
            <a:endParaRPr lang="en" sz="1200" dirty="0"/>
          </a:p>
          <a:p>
            <a:pPr marL="339725" lvl="0" indent="0" algn="l" rtl="0">
              <a:lnSpc>
                <a:spcPct val="100000"/>
              </a:lnSpc>
              <a:spcBef>
                <a:spcPts val="0"/>
              </a:spcBef>
              <a:spcAft>
                <a:spcPts val="0"/>
              </a:spcAft>
              <a:buNone/>
            </a:pPr>
            <a:r>
              <a:rPr lang="en" sz="1200" dirty="0">
                <a:solidFill>
                  <a:srgbClr val="FF0000"/>
                </a:solidFill>
              </a:rPr>
              <a:t>a. </a:t>
            </a:r>
            <a:r>
              <a:rPr lang="en-US" sz="1200" dirty="0">
                <a:solidFill>
                  <a:srgbClr val="FF0000"/>
                </a:solidFill>
              </a:rPr>
              <a:t>The enrollment commitment is for </a:t>
            </a:r>
            <a:r>
              <a:rPr lang="en-US" sz="1200">
                <a:solidFill>
                  <a:srgbClr val="FF0000"/>
                </a:solidFill>
              </a:rPr>
              <a:t>the 2021/2022 </a:t>
            </a:r>
            <a:r>
              <a:rPr lang="en-US" sz="1200" dirty="0">
                <a:solidFill>
                  <a:srgbClr val="FF0000"/>
                </a:solidFill>
              </a:rPr>
              <a:t>School year (1 </a:t>
            </a:r>
            <a:r>
              <a:rPr lang="en-US" sz="1200">
                <a:solidFill>
                  <a:srgbClr val="FF0000"/>
                </a:solidFill>
              </a:rPr>
              <a:t>year).</a:t>
            </a:r>
            <a:endParaRPr sz="1200" dirty="0">
              <a:solidFill>
                <a:srgbClr val="FF0000"/>
              </a:solidFill>
            </a:endParaRPr>
          </a:p>
          <a:p>
            <a:pPr marL="0" lvl="0" indent="0" algn="l" rtl="0">
              <a:lnSpc>
                <a:spcPct val="100000"/>
              </a:lnSpc>
              <a:spcBef>
                <a:spcPts val="1600"/>
              </a:spcBef>
              <a:spcAft>
                <a:spcPts val="0"/>
              </a:spcAft>
              <a:buNone/>
            </a:pPr>
            <a:r>
              <a:rPr lang="en" sz="1200" dirty="0"/>
              <a:t>Q. What are the attendance requirements for my student enrolled in the Virtual Academy?</a:t>
            </a:r>
            <a:endParaRPr sz="1200" dirty="0"/>
          </a:p>
          <a:p>
            <a:pPr marL="146050" lvl="0" indent="0" algn="l" rtl="0">
              <a:lnSpc>
                <a:spcPct val="100000"/>
              </a:lnSpc>
              <a:spcBef>
                <a:spcPts val="1600"/>
              </a:spcBef>
              <a:spcAft>
                <a:spcPts val="0"/>
              </a:spcAft>
              <a:buSzPts val="1300"/>
              <a:buNone/>
            </a:pPr>
            <a:r>
              <a:rPr lang="en" sz="1200" dirty="0">
                <a:solidFill>
                  <a:srgbClr val="FF0000"/>
                </a:solidFill>
              </a:rPr>
              <a:t>a. They are the same as if the student was attending class in person. We are required to take daily attendance and monitor student engagement as a condition of offering distance learning of any kind to our families. As such, any student not in attendance for virtual learning would be required to clear the absence following the same guidelines during in person instruction. </a:t>
            </a:r>
            <a:endParaRPr sz="1200" dirty="0">
              <a:solidFill>
                <a:srgbClr val="FF0000"/>
              </a:solidFill>
            </a:endParaRPr>
          </a:p>
          <a:p>
            <a:pPr marL="228600" lvl="0" indent="-228600" algn="l" rtl="0">
              <a:lnSpc>
                <a:spcPct val="100000"/>
              </a:lnSpc>
              <a:spcBef>
                <a:spcPts val="1600"/>
              </a:spcBef>
              <a:spcAft>
                <a:spcPts val="0"/>
              </a:spcAft>
              <a:buNone/>
            </a:pPr>
            <a:r>
              <a:rPr lang="en" sz="1200" dirty="0"/>
              <a:t>Q. If state and local directives require distance learning for all students, how will that compare to the Virtual Academy?</a:t>
            </a:r>
            <a:endParaRPr sz="1200" dirty="0"/>
          </a:p>
          <a:p>
            <a:pPr marL="146050" lvl="0" indent="0">
              <a:lnSpc>
                <a:spcPct val="100000"/>
              </a:lnSpc>
              <a:spcBef>
                <a:spcPts val="1600"/>
              </a:spcBef>
              <a:buNone/>
            </a:pPr>
            <a:r>
              <a:rPr lang="en" sz="1200" dirty="0">
                <a:solidFill>
                  <a:srgbClr val="FF0000"/>
                </a:solidFill>
              </a:rPr>
              <a:t>a. The EstudentdCode requirements are the same when offering distance learning for all or part of the population. So the structure for distance learning will be the same.</a:t>
            </a:r>
            <a:endParaRPr sz="1200" dirty="0">
              <a:solidFill>
                <a:srgbClr val="FF0000"/>
              </a:solidFill>
            </a:endParaRPr>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7106195" y="107079"/>
            <a:ext cx="1494108" cy="857794"/>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14"/>
          <p:cNvSpPr txBox="1">
            <a:spLocks noGrp="1"/>
          </p:cNvSpPr>
          <p:nvPr>
            <p:ph type="title"/>
          </p:nvPr>
        </p:nvSpPr>
        <p:spPr>
          <a:xfrm>
            <a:off x="755160" y="137020"/>
            <a:ext cx="7030500" cy="99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Agenda</a:t>
            </a:r>
            <a:endParaRPr dirty="0"/>
          </a:p>
        </p:txBody>
      </p:sp>
      <p:sp>
        <p:nvSpPr>
          <p:cNvPr id="287" name="Google Shape;287;p14"/>
          <p:cNvSpPr txBox="1">
            <a:spLocks noGrp="1"/>
          </p:cNvSpPr>
          <p:nvPr>
            <p:ph type="body" idx="1"/>
          </p:nvPr>
        </p:nvSpPr>
        <p:spPr>
          <a:xfrm>
            <a:off x="917077" y="795143"/>
            <a:ext cx="7762200" cy="3196500"/>
          </a:xfrm>
          <a:prstGeom prst="rect">
            <a:avLst/>
          </a:prstGeom>
        </p:spPr>
        <p:txBody>
          <a:bodyPr spcFirstLastPara="1" wrap="square" lIns="91425" tIns="91425" rIns="91425" bIns="91425" anchor="t" anchorCtr="0">
            <a:noAutofit/>
          </a:bodyPr>
          <a:lstStyle/>
          <a:p>
            <a:pPr marL="457200" lvl="0" indent="-393700" algn="l" rtl="0">
              <a:spcBef>
                <a:spcPts val="0"/>
              </a:spcBef>
              <a:spcAft>
                <a:spcPts val="0"/>
              </a:spcAft>
              <a:buSzPts val="2600"/>
              <a:buChar char="●"/>
            </a:pPr>
            <a:r>
              <a:rPr lang="en" sz="2600" dirty="0"/>
              <a:t>Virtual Academy vs. In-Person Instruction</a:t>
            </a:r>
            <a:endParaRPr sz="2600" dirty="0"/>
          </a:p>
          <a:p>
            <a:pPr marL="457200" lvl="0" indent="-393700" algn="l" rtl="0">
              <a:spcBef>
                <a:spcPts val="0"/>
              </a:spcBef>
              <a:spcAft>
                <a:spcPts val="0"/>
              </a:spcAft>
              <a:buSzPts val="2600"/>
              <a:buChar char="●"/>
            </a:pPr>
            <a:r>
              <a:rPr lang="en" sz="2600" dirty="0"/>
              <a:t>Guiding Principles for the Virtual Academy</a:t>
            </a:r>
          </a:p>
          <a:p>
            <a:pPr marL="457200" lvl="0" indent="-393700" algn="l" rtl="0">
              <a:spcBef>
                <a:spcPts val="0"/>
              </a:spcBef>
              <a:spcAft>
                <a:spcPts val="0"/>
              </a:spcAft>
              <a:buSzPts val="2600"/>
              <a:buChar char="●"/>
            </a:pPr>
            <a:r>
              <a:rPr lang="en" sz="2600" dirty="0"/>
              <a:t>Schedule for the day</a:t>
            </a:r>
          </a:p>
          <a:p>
            <a:pPr indent="-393700">
              <a:buSzPts val="2600"/>
            </a:pPr>
            <a:r>
              <a:rPr lang="en-US" sz="2600" dirty="0"/>
              <a:t>Enrollment – Commitment - Timeline</a:t>
            </a:r>
          </a:p>
          <a:p>
            <a:pPr marL="457200" lvl="0" indent="-393700" algn="l" rtl="0">
              <a:spcBef>
                <a:spcPts val="0"/>
              </a:spcBef>
              <a:spcAft>
                <a:spcPts val="0"/>
              </a:spcAft>
              <a:buSzPts val="2600"/>
              <a:buChar char="●"/>
            </a:pPr>
            <a:r>
              <a:rPr lang="en-US" sz="2600" dirty="0"/>
              <a:t>Summer Parent Workshop</a:t>
            </a:r>
            <a:endParaRPr sz="2600" dirty="0"/>
          </a:p>
          <a:p>
            <a:pPr marL="457200" lvl="0" indent="-393700" algn="l" rtl="0">
              <a:spcBef>
                <a:spcPts val="0"/>
              </a:spcBef>
              <a:spcAft>
                <a:spcPts val="0"/>
              </a:spcAft>
              <a:buSzPts val="2600"/>
              <a:buChar char="●"/>
            </a:pPr>
            <a:r>
              <a:rPr lang="en" sz="2600" dirty="0"/>
              <a:t>Communication</a:t>
            </a:r>
            <a:endParaRPr sz="2600" dirty="0"/>
          </a:p>
          <a:p>
            <a:pPr marL="457200" lvl="0" indent="-393700" algn="l" rtl="0">
              <a:spcBef>
                <a:spcPts val="0"/>
              </a:spcBef>
              <a:spcAft>
                <a:spcPts val="0"/>
              </a:spcAft>
              <a:buSzPts val="2600"/>
              <a:buChar char="●"/>
            </a:pPr>
            <a:r>
              <a:rPr lang="en" sz="2600" dirty="0"/>
              <a:t>FAQs</a:t>
            </a:r>
            <a:endParaRPr sz="26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cxnSp>
        <p:nvCxnSpPr>
          <p:cNvPr id="298" name="Google Shape;298;p16"/>
          <p:cNvCxnSpPr>
            <a:stCxn id="299" idx="2"/>
            <a:endCxn id="300" idx="0"/>
          </p:cNvCxnSpPr>
          <p:nvPr/>
        </p:nvCxnSpPr>
        <p:spPr>
          <a:xfrm rot="16200000" flipH="1">
            <a:off x="4721448" y="597257"/>
            <a:ext cx="720577" cy="1798050"/>
          </a:xfrm>
          <a:prstGeom prst="bentConnector3">
            <a:avLst>
              <a:gd name="adj1" fmla="val 50000"/>
            </a:avLst>
          </a:prstGeom>
          <a:noFill/>
          <a:ln w="9525" cap="flat" cmpd="sng">
            <a:solidFill>
              <a:srgbClr val="C2C2C2"/>
            </a:solidFill>
            <a:prstDash val="solid"/>
            <a:miter lim="8000"/>
            <a:headEnd type="none" w="sm" len="sm"/>
            <a:tailEnd type="none" w="sm" len="sm"/>
          </a:ln>
        </p:spPr>
      </p:cxnSp>
      <p:cxnSp>
        <p:nvCxnSpPr>
          <p:cNvPr id="301" name="Google Shape;301;p16"/>
          <p:cNvCxnSpPr>
            <a:stCxn id="302" idx="0"/>
            <a:endCxn id="299" idx="2"/>
          </p:cNvCxnSpPr>
          <p:nvPr/>
        </p:nvCxnSpPr>
        <p:spPr>
          <a:xfrm rot="5400000" flipH="1" flipV="1">
            <a:off x="3046499" y="720360"/>
            <a:ext cx="720577" cy="1551847"/>
          </a:xfrm>
          <a:prstGeom prst="bentConnector3">
            <a:avLst>
              <a:gd name="adj1" fmla="val 50000"/>
            </a:avLst>
          </a:prstGeom>
          <a:noFill/>
          <a:ln w="9525" cap="flat" cmpd="sng">
            <a:solidFill>
              <a:srgbClr val="C2C2C2"/>
            </a:solidFill>
            <a:prstDash val="solid"/>
            <a:miter lim="8000"/>
            <a:headEnd type="none" w="sm" len="sm"/>
            <a:tailEnd type="none" w="sm" len="sm"/>
          </a:ln>
        </p:spPr>
      </p:cxnSp>
      <p:cxnSp>
        <p:nvCxnSpPr>
          <p:cNvPr id="303" name="Google Shape;303;p16"/>
          <p:cNvCxnSpPr>
            <a:stCxn id="300" idx="2"/>
            <a:endCxn id="304" idx="0"/>
          </p:cNvCxnSpPr>
          <p:nvPr/>
        </p:nvCxnSpPr>
        <p:spPr>
          <a:xfrm rot="16200000" flipH="1">
            <a:off x="5939822" y="2236031"/>
            <a:ext cx="850929" cy="769050"/>
          </a:xfrm>
          <a:prstGeom prst="bentConnector3">
            <a:avLst>
              <a:gd name="adj1" fmla="val 50000"/>
            </a:avLst>
          </a:prstGeom>
          <a:noFill/>
          <a:ln w="9525" cap="flat" cmpd="sng">
            <a:solidFill>
              <a:srgbClr val="C2C2C2"/>
            </a:solidFill>
            <a:prstDash val="solid"/>
            <a:miter lim="8000"/>
            <a:headEnd type="none" w="sm" len="sm"/>
            <a:tailEnd type="none" w="sm" len="sm"/>
          </a:ln>
        </p:spPr>
      </p:cxnSp>
      <p:cxnSp>
        <p:nvCxnSpPr>
          <p:cNvPr id="305" name="Google Shape;305;p16"/>
          <p:cNvCxnSpPr>
            <a:stCxn id="306" idx="0"/>
            <a:endCxn id="300" idx="2"/>
          </p:cNvCxnSpPr>
          <p:nvPr/>
        </p:nvCxnSpPr>
        <p:spPr>
          <a:xfrm rot="5400000" flipH="1" flipV="1">
            <a:off x="5001149" y="2066410"/>
            <a:ext cx="850929" cy="1108295"/>
          </a:xfrm>
          <a:prstGeom prst="bentConnector3">
            <a:avLst>
              <a:gd name="adj1" fmla="val 50000"/>
            </a:avLst>
          </a:prstGeom>
          <a:noFill/>
          <a:ln w="9525" cap="flat" cmpd="sng">
            <a:solidFill>
              <a:srgbClr val="C2C2C2"/>
            </a:solidFill>
            <a:prstDash val="solid"/>
            <a:miter lim="8000"/>
            <a:headEnd type="none" w="sm" len="sm"/>
            <a:tailEnd type="none" w="sm" len="sm"/>
          </a:ln>
        </p:spPr>
      </p:cxnSp>
      <p:sp>
        <p:nvSpPr>
          <p:cNvPr id="299" name="Google Shape;299;p16"/>
          <p:cNvSpPr txBox="1"/>
          <p:nvPr/>
        </p:nvSpPr>
        <p:spPr>
          <a:xfrm>
            <a:off x="3153711" y="422894"/>
            <a:ext cx="2058000" cy="713100"/>
          </a:xfrm>
          <a:prstGeom prst="rect">
            <a:avLst/>
          </a:prstGeom>
          <a:solidFill>
            <a:srgbClr val="155B54"/>
          </a:solidFill>
          <a:ln w="19050" cap="flat" cmpd="sng">
            <a:solidFill>
              <a:srgbClr val="155B54"/>
            </a:solidFill>
            <a:prstDash val="solid"/>
            <a:round/>
            <a:headEnd type="none" w="sm" len="sm"/>
            <a:tailEnd type="none" w="sm" len="sm"/>
          </a:ln>
        </p:spPr>
        <p:txBody>
          <a:bodyPr spcFirstLastPara="1" wrap="square" lIns="91425" tIns="91425" rIns="91425" bIns="91425" anchor="b" anchorCtr="0">
            <a:noAutofit/>
          </a:bodyPr>
          <a:lstStyle/>
          <a:p>
            <a:pPr marL="0" lvl="0" indent="0" algn="ctr" rtl="0">
              <a:spcBef>
                <a:spcPts val="0"/>
              </a:spcBef>
              <a:spcAft>
                <a:spcPts val="0"/>
              </a:spcAft>
              <a:buNone/>
            </a:pPr>
            <a:r>
              <a:rPr lang="en" sz="1000" dirty="0">
                <a:solidFill>
                  <a:srgbClr val="FFFFFF"/>
                </a:solidFill>
                <a:latin typeface="Roboto"/>
                <a:ea typeface="Roboto"/>
                <a:cs typeface="Roboto"/>
                <a:sym typeface="Roboto"/>
              </a:rPr>
              <a:t>We anticipate that schools are open and local and state health officials have approval for in-person instruction</a:t>
            </a:r>
            <a:endParaRPr sz="1000" dirty="0">
              <a:solidFill>
                <a:srgbClr val="FFFFFF"/>
              </a:solidFill>
              <a:latin typeface="Roboto"/>
              <a:ea typeface="Roboto"/>
              <a:cs typeface="Roboto"/>
              <a:sym typeface="Roboto"/>
            </a:endParaRPr>
          </a:p>
        </p:txBody>
      </p:sp>
      <p:sp>
        <p:nvSpPr>
          <p:cNvPr id="302" name="Google Shape;302;p16"/>
          <p:cNvSpPr txBox="1"/>
          <p:nvPr/>
        </p:nvSpPr>
        <p:spPr>
          <a:xfrm>
            <a:off x="1861814" y="1856571"/>
            <a:ext cx="1538100" cy="338520"/>
          </a:xfrm>
          <a:prstGeom prst="rect">
            <a:avLst/>
          </a:prstGeom>
          <a:solidFill>
            <a:srgbClr val="1D7E74"/>
          </a:solidFill>
          <a:ln w="19050" cap="flat" cmpd="sng">
            <a:solidFill>
              <a:srgbClr val="1D7E74"/>
            </a:solidFill>
            <a:prstDash val="solid"/>
            <a:round/>
            <a:headEnd type="none" w="sm" len="sm"/>
            <a:tailEnd type="none" w="sm" len="sm"/>
          </a:ln>
        </p:spPr>
        <p:txBody>
          <a:bodyPr spcFirstLastPara="1" wrap="square" lIns="91425" tIns="91425" rIns="91425" bIns="91425" anchor="b" anchorCtr="0">
            <a:noAutofit/>
          </a:bodyPr>
          <a:lstStyle/>
          <a:p>
            <a:pPr marL="0" lvl="0" indent="0" algn="l" rtl="0">
              <a:spcBef>
                <a:spcPts val="0"/>
              </a:spcBef>
              <a:spcAft>
                <a:spcPts val="0"/>
              </a:spcAft>
              <a:buNone/>
            </a:pPr>
            <a:r>
              <a:rPr lang="en" sz="1000" dirty="0">
                <a:solidFill>
                  <a:srgbClr val="FFFFFF"/>
                </a:solidFill>
                <a:latin typeface="Roboto"/>
                <a:ea typeface="Roboto"/>
                <a:cs typeface="Roboto"/>
                <a:sym typeface="Roboto"/>
              </a:rPr>
              <a:t>In-person Instruction</a:t>
            </a:r>
            <a:endParaRPr sz="1000" dirty="0">
              <a:solidFill>
                <a:srgbClr val="FFFFFF"/>
              </a:solidFill>
              <a:latin typeface="Roboto"/>
              <a:ea typeface="Roboto"/>
              <a:cs typeface="Roboto"/>
              <a:sym typeface="Roboto"/>
            </a:endParaRPr>
          </a:p>
        </p:txBody>
      </p:sp>
      <p:sp>
        <p:nvSpPr>
          <p:cNvPr id="300" name="Google Shape;300;p16"/>
          <p:cNvSpPr txBox="1"/>
          <p:nvPr/>
        </p:nvSpPr>
        <p:spPr>
          <a:xfrm>
            <a:off x="5211711" y="1856571"/>
            <a:ext cx="1538100" cy="338521"/>
          </a:xfrm>
          <a:prstGeom prst="rect">
            <a:avLst/>
          </a:prstGeom>
          <a:solidFill>
            <a:srgbClr val="1D7E74"/>
          </a:solidFill>
          <a:ln w="19050" cap="flat" cmpd="sng">
            <a:solidFill>
              <a:srgbClr val="1D7E74"/>
            </a:solidFill>
            <a:prstDash val="solid"/>
            <a:round/>
            <a:headEnd type="none" w="sm" len="sm"/>
            <a:tailEnd type="none" w="sm" len="sm"/>
          </a:ln>
        </p:spPr>
        <p:txBody>
          <a:bodyPr spcFirstLastPara="1" wrap="square" lIns="91425" tIns="91425" rIns="91425" bIns="91425" anchor="b" anchorCtr="0">
            <a:noAutofit/>
          </a:bodyPr>
          <a:lstStyle/>
          <a:p>
            <a:pPr marL="0" lvl="0" indent="0" algn="l" rtl="0">
              <a:spcBef>
                <a:spcPts val="0"/>
              </a:spcBef>
              <a:spcAft>
                <a:spcPts val="0"/>
              </a:spcAft>
              <a:buNone/>
            </a:pPr>
            <a:r>
              <a:rPr lang="en" sz="1000" dirty="0">
                <a:solidFill>
                  <a:srgbClr val="FFFFFF"/>
                </a:solidFill>
                <a:latin typeface="Roboto"/>
                <a:ea typeface="Roboto"/>
                <a:cs typeface="Roboto"/>
                <a:sym typeface="Roboto"/>
              </a:rPr>
              <a:t>Virtual Academy</a:t>
            </a:r>
            <a:endParaRPr sz="1000" dirty="0">
              <a:solidFill>
                <a:srgbClr val="FFFFFF"/>
              </a:solidFill>
              <a:latin typeface="Roboto"/>
              <a:ea typeface="Roboto"/>
              <a:cs typeface="Roboto"/>
              <a:sym typeface="Roboto"/>
            </a:endParaRPr>
          </a:p>
        </p:txBody>
      </p:sp>
      <p:sp>
        <p:nvSpPr>
          <p:cNvPr id="304" name="Google Shape;304;p16"/>
          <p:cNvSpPr txBox="1"/>
          <p:nvPr/>
        </p:nvSpPr>
        <p:spPr>
          <a:xfrm>
            <a:off x="5980761" y="3046021"/>
            <a:ext cx="1538100" cy="849952"/>
          </a:xfrm>
          <a:prstGeom prst="rect">
            <a:avLst/>
          </a:prstGeom>
          <a:solidFill>
            <a:srgbClr val="249C90"/>
          </a:solidFill>
          <a:ln w="19050" cap="flat" cmpd="sng">
            <a:solidFill>
              <a:srgbClr val="249C90"/>
            </a:solidFill>
            <a:prstDash val="solid"/>
            <a:round/>
            <a:headEnd type="none" w="sm" len="sm"/>
            <a:tailEnd type="none" w="sm" len="sm"/>
          </a:ln>
        </p:spPr>
        <p:txBody>
          <a:bodyPr spcFirstLastPara="1" wrap="square" lIns="91425" tIns="91425" rIns="91425" bIns="91425" anchor="b" anchorCtr="0">
            <a:noAutofit/>
          </a:bodyPr>
          <a:lstStyle/>
          <a:p>
            <a:pPr marL="0" lvl="0" indent="0" algn="l" rtl="0">
              <a:spcBef>
                <a:spcPts val="0"/>
              </a:spcBef>
              <a:spcAft>
                <a:spcPts val="0"/>
              </a:spcAft>
              <a:buNone/>
            </a:pPr>
            <a:r>
              <a:rPr lang="en" sz="1000" dirty="0">
                <a:solidFill>
                  <a:srgbClr val="FFFFFF"/>
                </a:solidFill>
                <a:latin typeface="Roboto"/>
                <a:ea typeface="Roboto"/>
                <a:cs typeface="Roboto"/>
                <a:sym typeface="Roboto"/>
              </a:rPr>
              <a:t>Students who meet the requirements to participate in online instruction</a:t>
            </a:r>
            <a:endParaRPr sz="1000" dirty="0">
              <a:solidFill>
                <a:srgbClr val="FFFFFF"/>
              </a:solidFill>
              <a:latin typeface="Roboto"/>
              <a:ea typeface="Roboto"/>
              <a:cs typeface="Roboto"/>
              <a:sym typeface="Roboto"/>
            </a:endParaRPr>
          </a:p>
        </p:txBody>
      </p:sp>
      <p:sp>
        <p:nvSpPr>
          <p:cNvPr id="306" name="Google Shape;306;p16"/>
          <p:cNvSpPr txBox="1"/>
          <p:nvPr/>
        </p:nvSpPr>
        <p:spPr>
          <a:xfrm>
            <a:off x="4103416" y="3046021"/>
            <a:ext cx="1538100" cy="849900"/>
          </a:xfrm>
          <a:prstGeom prst="rect">
            <a:avLst/>
          </a:prstGeom>
          <a:solidFill>
            <a:srgbClr val="249C90"/>
          </a:solidFill>
          <a:ln w="19050" cap="flat" cmpd="sng">
            <a:solidFill>
              <a:srgbClr val="249C90"/>
            </a:solidFill>
            <a:prstDash val="solid"/>
            <a:round/>
            <a:headEnd type="none" w="sm" len="sm"/>
            <a:tailEnd type="none" w="sm" len="sm"/>
          </a:ln>
        </p:spPr>
        <p:txBody>
          <a:bodyPr spcFirstLastPara="1" wrap="square" lIns="91425" tIns="91425" rIns="91425" bIns="91425" anchor="b" anchorCtr="0">
            <a:noAutofit/>
          </a:bodyPr>
          <a:lstStyle/>
          <a:p>
            <a:pPr marL="0" lvl="0" indent="0" algn="l" rtl="0">
              <a:spcBef>
                <a:spcPts val="0"/>
              </a:spcBef>
              <a:spcAft>
                <a:spcPts val="0"/>
              </a:spcAft>
              <a:buNone/>
            </a:pPr>
            <a:r>
              <a:rPr lang="en" sz="1000" dirty="0">
                <a:solidFill>
                  <a:srgbClr val="FFFFFF"/>
                </a:solidFill>
                <a:latin typeface="Roboto"/>
                <a:ea typeface="Roboto"/>
                <a:cs typeface="Roboto"/>
                <a:sym typeface="Roboto"/>
              </a:rPr>
              <a:t>Staff who meet the requirements or based on numbers, have offered to teach virtually</a:t>
            </a:r>
            <a:endParaRPr sz="1000" dirty="0">
              <a:solidFill>
                <a:srgbClr val="FFFFFF"/>
              </a:solidFill>
              <a:latin typeface="Roboto"/>
              <a:ea typeface="Roboto"/>
              <a:cs typeface="Roboto"/>
              <a:sym typeface="Roboto"/>
            </a:endParaRPr>
          </a:p>
        </p:txBody>
      </p:sp>
      <p:sp>
        <p:nvSpPr>
          <p:cNvPr id="317" name="Google Shape;317;p16"/>
          <p:cNvSpPr txBox="1"/>
          <p:nvPr/>
        </p:nvSpPr>
        <p:spPr>
          <a:xfrm>
            <a:off x="5842289" y="285064"/>
            <a:ext cx="1487100" cy="1481952"/>
          </a:xfrm>
          <a:prstGeom prst="rect">
            <a:avLst/>
          </a:prstGeom>
          <a:noFill/>
          <a:ln w="3810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dirty="0">
                <a:latin typeface="Nunito"/>
                <a:ea typeface="Nunito"/>
                <a:cs typeface="Nunito"/>
                <a:sym typeface="Nunito"/>
              </a:rPr>
              <a:t>This is not an independent study program</a:t>
            </a:r>
            <a:endParaRPr dirty="0">
              <a:latin typeface="Nunito"/>
              <a:ea typeface="Nunito"/>
              <a:cs typeface="Nunito"/>
              <a:sym typeface="Nunito"/>
            </a:endParaRPr>
          </a:p>
        </p:txBody>
      </p:sp>
      <p:sp>
        <p:nvSpPr>
          <p:cNvPr id="318" name="Google Shape;318;p16"/>
          <p:cNvSpPr/>
          <p:nvPr/>
        </p:nvSpPr>
        <p:spPr>
          <a:xfrm>
            <a:off x="7407189" y="995612"/>
            <a:ext cx="1110000" cy="1409100"/>
          </a:xfrm>
          <a:prstGeom prst="curvedLeftArrow">
            <a:avLst>
              <a:gd name="adj1" fmla="val 25000"/>
              <a:gd name="adj2" fmla="val 50000"/>
              <a:gd name="adj3" fmla="val 25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19" name="Google Shape;319;p16"/>
          <p:cNvPicPr preferRelativeResize="0"/>
          <p:nvPr/>
        </p:nvPicPr>
        <p:blipFill>
          <a:blip r:embed="rId3">
            <a:alphaModFix/>
          </a:blip>
          <a:stretch>
            <a:fillRect/>
          </a:stretch>
        </p:blipFill>
        <p:spPr>
          <a:xfrm>
            <a:off x="8139874" y="0"/>
            <a:ext cx="602580" cy="671025"/>
          </a:xfrm>
          <a:prstGeom prst="rect">
            <a:avLst/>
          </a:prstGeom>
          <a:noFill/>
          <a:ln>
            <a:noFill/>
          </a:ln>
        </p:spPr>
      </p:pic>
      <p:sp>
        <p:nvSpPr>
          <p:cNvPr id="320" name="Google Shape;320;p16"/>
          <p:cNvSpPr txBox="1"/>
          <p:nvPr/>
        </p:nvSpPr>
        <p:spPr>
          <a:xfrm>
            <a:off x="128258" y="2709584"/>
            <a:ext cx="3943800" cy="1613400"/>
          </a:xfrm>
          <a:prstGeom prst="rect">
            <a:avLst/>
          </a:prstGeom>
          <a:noFill/>
          <a:ln>
            <a:noFill/>
          </a:ln>
        </p:spPr>
        <p:txBody>
          <a:bodyPr spcFirstLastPara="1" wrap="square" lIns="91425" tIns="91425" rIns="91425" bIns="91425" anchor="t" anchorCtr="0">
            <a:noAutofit/>
          </a:bodyPr>
          <a:lstStyle/>
          <a:p>
            <a:pPr marL="171450" lvl="0" indent="0" algn="l" rtl="0">
              <a:lnSpc>
                <a:spcPct val="107000"/>
              </a:lnSpc>
              <a:spcBef>
                <a:spcPts val="0"/>
              </a:spcBef>
              <a:spcAft>
                <a:spcPts val="0"/>
              </a:spcAft>
              <a:buNone/>
            </a:pPr>
            <a:r>
              <a:rPr lang="en" sz="1100" b="1" u="sng" dirty="0">
                <a:solidFill>
                  <a:srgbClr val="006600"/>
                </a:solidFill>
                <a:latin typeface="Times New Roman"/>
                <a:ea typeface="Times New Roman"/>
                <a:cs typeface="Times New Roman"/>
                <a:sym typeface="Times New Roman"/>
              </a:rPr>
              <a:t>Full Program:  Students return to school in a traditional manner with wellness practices firmly reinforced while a continued full-time distance-learning option will be available for families. (Aligned with </a:t>
            </a:r>
            <a:r>
              <a:rPr lang="en" sz="1100" b="1" i="1" u="sng" dirty="0">
                <a:solidFill>
                  <a:srgbClr val="006600"/>
                </a:solidFill>
                <a:latin typeface="Times New Roman"/>
                <a:ea typeface="Times New Roman"/>
                <a:cs typeface="Times New Roman"/>
                <a:sym typeface="Times New Roman"/>
              </a:rPr>
              <a:t>State Phase 3</a:t>
            </a:r>
            <a:r>
              <a:rPr lang="en" sz="1100" b="1" u="sng" dirty="0">
                <a:solidFill>
                  <a:srgbClr val="006600"/>
                </a:solidFill>
                <a:latin typeface="Times New Roman"/>
                <a:ea typeface="Times New Roman"/>
                <a:cs typeface="Times New Roman"/>
                <a:sym typeface="Times New Roman"/>
              </a:rPr>
              <a:t>)</a:t>
            </a:r>
            <a:r>
              <a:rPr lang="en" sz="1100" dirty="0">
                <a:latin typeface="Times New Roman"/>
                <a:ea typeface="Times New Roman"/>
                <a:cs typeface="Times New Roman"/>
                <a:sym typeface="Times New Roman"/>
              </a:rPr>
              <a:t>. </a:t>
            </a:r>
            <a:r>
              <a:rPr lang="en" sz="1100" dirty="0">
                <a:solidFill>
                  <a:srgbClr val="FF0000"/>
                </a:solidFill>
                <a:latin typeface="Times New Roman"/>
                <a:ea typeface="Times New Roman"/>
                <a:cs typeface="Times New Roman"/>
                <a:sym typeface="Times New Roman"/>
              </a:rPr>
              <a:t>School opens August 18, 2021 in a traditional format with all of the Public Health precautions addressed. (7</a:t>
            </a:r>
            <a:r>
              <a:rPr lang="en" sz="1100" baseline="30000" dirty="0">
                <a:solidFill>
                  <a:srgbClr val="FF0000"/>
                </a:solidFill>
                <a:latin typeface="Times New Roman"/>
                <a:ea typeface="Times New Roman"/>
                <a:cs typeface="Times New Roman"/>
                <a:sym typeface="Times New Roman"/>
              </a:rPr>
              <a:t>th</a:t>
            </a:r>
            <a:r>
              <a:rPr lang="en" sz="1100" dirty="0">
                <a:solidFill>
                  <a:srgbClr val="FF0000"/>
                </a:solidFill>
                <a:latin typeface="Times New Roman"/>
                <a:ea typeface="Times New Roman"/>
                <a:cs typeface="Times New Roman"/>
                <a:sym typeface="Times New Roman"/>
              </a:rPr>
              <a:t> Grade is half day on August 17, 2021).</a:t>
            </a:r>
            <a:endParaRPr sz="1100" dirty="0">
              <a:solidFill>
                <a:srgbClr val="FF0000"/>
              </a:solidFill>
              <a:latin typeface="Times New Roman"/>
              <a:ea typeface="Times New Roman"/>
              <a:cs typeface="Times New Roman"/>
              <a:sym typeface="Times New Roman"/>
            </a:endParaRPr>
          </a:p>
          <a:p>
            <a:pPr marL="0" lvl="0" indent="0" algn="l" rtl="0">
              <a:spcBef>
                <a:spcPts val="800"/>
              </a:spcBef>
              <a:spcAft>
                <a:spcPts val="0"/>
              </a:spcAft>
              <a:buNone/>
            </a:pPr>
            <a:endParaRPr dirty="0">
              <a:latin typeface="Nunito"/>
              <a:ea typeface="Nunito"/>
              <a:cs typeface="Nunito"/>
              <a:sym typeface="Nunito"/>
            </a:endParaRPr>
          </a:p>
        </p:txBody>
      </p:sp>
      <p:pic>
        <p:nvPicPr>
          <p:cNvPr id="321" name="Google Shape;321;p16"/>
          <p:cNvPicPr preferRelativeResize="0"/>
          <p:nvPr/>
        </p:nvPicPr>
        <p:blipFill>
          <a:blip r:embed="rId4">
            <a:alphaModFix/>
          </a:blip>
          <a:stretch>
            <a:fillRect/>
          </a:stretch>
        </p:blipFill>
        <p:spPr>
          <a:xfrm>
            <a:off x="152400" y="152400"/>
            <a:ext cx="944880" cy="840377"/>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p19"/>
          <p:cNvSpPr txBox="1">
            <a:spLocks noGrp="1"/>
          </p:cNvSpPr>
          <p:nvPr>
            <p:ph type="title"/>
          </p:nvPr>
        </p:nvSpPr>
        <p:spPr>
          <a:xfrm>
            <a:off x="309305" y="653788"/>
            <a:ext cx="6352752" cy="2446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Guiding Principles for the development of the Virtual Academy</a:t>
            </a:r>
            <a:endParaRPr dirty="0"/>
          </a:p>
        </p:txBody>
      </p:sp>
      <p:sp>
        <p:nvSpPr>
          <p:cNvPr id="385" name="Google Shape;385;p19"/>
          <p:cNvSpPr txBox="1">
            <a:spLocks noGrp="1"/>
          </p:cNvSpPr>
          <p:nvPr>
            <p:ph type="body" idx="1"/>
          </p:nvPr>
        </p:nvSpPr>
        <p:spPr>
          <a:xfrm>
            <a:off x="4623954" y="2625140"/>
            <a:ext cx="3036000" cy="11367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2400" b="1" dirty="0"/>
              <a:t>Assembly Bill  77 and Senate Bill 98</a:t>
            </a:r>
            <a:endParaRPr sz="2400" b="1" dirty="0"/>
          </a:p>
        </p:txBody>
      </p:sp>
      <p:pic>
        <p:nvPicPr>
          <p:cNvPr id="386" name="Google Shape;386;p19"/>
          <p:cNvPicPr preferRelativeResize="0"/>
          <p:nvPr/>
        </p:nvPicPr>
        <p:blipFill>
          <a:blip r:embed="rId3">
            <a:alphaModFix/>
          </a:blip>
          <a:stretch>
            <a:fillRect/>
          </a:stretch>
        </p:blipFill>
        <p:spPr>
          <a:xfrm>
            <a:off x="6996750" y="270575"/>
            <a:ext cx="1600200" cy="1371600"/>
          </a:xfrm>
          <a:prstGeom prst="rect">
            <a:avLst/>
          </a:prstGeom>
          <a:noFill/>
          <a:ln>
            <a:noFill/>
          </a:ln>
        </p:spPr>
      </p:pic>
      <p:pic>
        <p:nvPicPr>
          <p:cNvPr id="5" name="Picture 4"/>
          <p:cNvPicPr/>
          <p:nvPr/>
        </p:nvPicPr>
        <p:blipFill>
          <a:blip r:embed="rId4" cstate="print">
            <a:extLst>
              <a:ext uri="{28A0092B-C50C-407E-A947-70E740481C1C}">
                <a14:useLocalDpi xmlns:a14="http://schemas.microsoft.com/office/drawing/2010/main" val="0"/>
              </a:ext>
            </a:extLst>
          </a:blip>
          <a:stretch>
            <a:fillRect/>
          </a:stretch>
        </p:blipFill>
        <p:spPr>
          <a:xfrm>
            <a:off x="309305" y="2625140"/>
            <a:ext cx="2202680" cy="1295496"/>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Google Shape;391;p20"/>
          <p:cNvSpPr txBox="1">
            <a:spLocks noGrp="1"/>
          </p:cNvSpPr>
          <p:nvPr>
            <p:ph type="title"/>
          </p:nvPr>
        </p:nvSpPr>
        <p:spPr>
          <a:xfrm>
            <a:off x="441652" y="171855"/>
            <a:ext cx="8432382" cy="99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AB 77-Education Budget Trailer Bill </a:t>
            </a:r>
            <a:endParaRPr dirty="0"/>
          </a:p>
          <a:p>
            <a:pPr marL="0" lvl="0" indent="0" algn="l" rtl="0">
              <a:spcBef>
                <a:spcPts val="0"/>
              </a:spcBef>
              <a:spcAft>
                <a:spcPts val="0"/>
              </a:spcAft>
              <a:buNone/>
            </a:pPr>
            <a:r>
              <a:rPr lang="en" dirty="0"/>
              <a:t>Ed Code 43503</a:t>
            </a:r>
            <a:endParaRPr dirty="0"/>
          </a:p>
        </p:txBody>
      </p:sp>
      <p:sp>
        <p:nvSpPr>
          <p:cNvPr id="392" name="Google Shape;392;p20"/>
          <p:cNvSpPr txBox="1">
            <a:spLocks noGrp="1"/>
          </p:cNvSpPr>
          <p:nvPr>
            <p:ph type="body" idx="1"/>
          </p:nvPr>
        </p:nvSpPr>
        <p:spPr>
          <a:xfrm>
            <a:off x="330926" y="1423704"/>
            <a:ext cx="8134003" cy="2643199"/>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n" sz="1500" i="1" dirty="0">
                <a:solidFill>
                  <a:srgbClr val="000000"/>
                </a:solidFill>
                <a:latin typeface="Arial"/>
                <a:ea typeface="Arial"/>
                <a:cs typeface="Arial"/>
                <a:sym typeface="Arial"/>
              </a:rPr>
              <a:t> </a:t>
            </a:r>
            <a:r>
              <a:rPr lang="en" sz="1200" i="1" dirty="0">
                <a:solidFill>
                  <a:srgbClr val="000000"/>
                </a:solidFill>
                <a:latin typeface="Arial"/>
                <a:ea typeface="Arial"/>
                <a:cs typeface="Arial"/>
                <a:sym typeface="Arial"/>
              </a:rPr>
              <a:t>(a) (1) </a:t>
            </a:r>
            <a:r>
              <a:rPr lang="en" sz="1200" i="1" dirty="0">
                <a:solidFill>
                  <a:srgbClr val="000000"/>
                </a:solidFill>
                <a:highlight>
                  <a:srgbClr val="FFFF00"/>
                </a:highlight>
                <a:latin typeface="Arial"/>
                <a:ea typeface="Arial"/>
                <a:cs typeface="Arial"/>
                <a:sym typeface="Arial"/>
              </a:rPr>
              <a:t>For the 2020–21 </a:t>
            </a:r>
            <a:r>
              <a:rPr lang="en" sz="1200" i="1" dirty="0">
                <a:solidFill>
                  <a:srgbClr val="000000"/>
                </a:solidFill>
                <a:latin typeface="Arial"/>
                <a:ea typeface="Arial"/>
                <a:cs typeface="Arial"/>
                <a:sym typeface="Arial"/>
              </a:rPr>
              <a:t>school year, a local educational agency </a:t>
            </a:r>
            <a:r>
              <a:rPr lang="en" sz="1200" i="1" dirty="0">
                <a:solidFill>
                  <a:srgbClr val="000000"/>
                </a:solidFill>
                <a:highlight>
                  <a:srgbClr val="FFFF00"/>
                </a:highlight>
                <a:latin typeface="Arial"/>
                <a:ea typeface="Arial"/>
                <a:cs typeface="Arial"/>
                <a:sym typeface="Arial"/>
              </a:rPr>
              <a:t>that offers distance learning shall comply with the requirements of subdivision (b).</a:t>
            </a:r>
            <a:endParaRPr sz="1200" i="1" dirty="0">
              <a:solidFill>
                <a:srgbClr val="000000"/>
              </a:solidFill>
              <a:highlight>
                <a:srgbClr val="FFFF00"/>
              </a:highlight>
              <a:latin typeface="Arial"/>
              <a:ea typeface="Arial"/>
              <a:cs typeface="Arial"/>
              <a:sym typeface="Arial"/>
            </a:endParaRPr>
          </a:p>
          <a:p>
            <a:pPr marL="0" lvl="0" indent="0" algn="just" rtl="0">
              <a:spcBef>
                <a:spcPts val="0"/>
              </a:spcBef>
              <a:spcAft>
                <a:spcPts val="0"/>
              </a:spcAft>
              <a:buNone/>
            </a:pPr>
            <a:endParaRPr sz="1200" i="1" dirty="0">
              <a:solidFill>
                <a:srgbClr val="000000"/>
              </a:solidFill>
              <a:latin typeface="Arial"/>
              <a:ea typeface="Arial"/>
              <a:cs typeface="Arial"/>
              <a:sym typeface="Arial"/>
            </a:endParaRPr>
          </a:p>
          <a:p>
            <a:pPr marL="0" lvl="0" indent="0" algn="just" rtl="0">
              <a:spcBef>
                <a:spcPts val="0"/>
              </a:spcBef>
              <a:spcAft>
                <a:spcPts val="0"/>
              </a:spcAft>
              <a:buNone/>
            </a:pPr>
            <a:r>
              <a:rPr lang="en" sz="1200" dirty="0">
                <a:solidFill>
                  <a:srgbClr val="000000"/>
                </a:solidFill>
                <a:latin typeface="Arial"/>
                <a:ea typeface="Arial"/>
                <a:cs typeface="Arial"/>
                <a:sym typeface="Arial"/>
              </a:rPr>
              <a:t>(2) Distance learning may be offered under either of the following circumstances:</a:t>
            </a:r>
            <a:endParaRPr sz="1200" dirty="0">
              <a:solidFill>
                <a:srgbClr val="000000"/>
              </a:solidFill>
              <a:latin typeface="Arial"/>
              <a:ea typeface="Arial"/>
              <a:cs typeface="Arial"/>
              <a:sym typeface="Arial"/>
            </a:endParaRPr>
          </a:p>
          <a:p>
            <a:pPr marL="0" lvl="0" indent="0" algn="just" rtl="0">
              <a:spcBef>
                <a:spcPts val="0"/>
              </a:spcBef>
              <a:spcAft>
                <a:spcPts val="0"/>
              </a:spcAft>
              <a:buNone/>
            </a:pPr>
            <a:endParaRPr sz="1200" i="1" dirty="0">
              <a:solidFill>
                <a:srgbClr val="000000"/>
              </a:solidFill>
              <a:latin typeface="Arial"/>
              <a:ea typeface="Arial"/>
              <a:cs typeface="Arial"/>
              <a:sym typeface="Arial"/>
            </a:endParaRPr>
          </a:p>
          <a:p>
            <a:pPr marL="0" lvl="0" indent="0" algn="just" rtl="0">
              <a:spcBef>
                <a:spcPts val="0"/>
              </a:spcBef>
              <a:spcAft>
                <a:spcPts val="0"/>
              </a:spcAft>
              <a:buNone/>
            </a:pPr>
            <a:r>
              <a:rPr lang="en" sz="1200" i="1" dirty="0">
                <a:solidFill>
                  <a:srgbClr val="000000"/>
                </a:solidFill>
                <a:latin typeface="Arial"/>
                <a:ea typeface="Arial"/>
                <a:cs typeface="Arial"/>
                <a:sym typeface="Arial"/>
              </a:rPr>
              <a:t>(A) On a local educational agency or schoolwide level as </a:t>
            </a:r>
            <a:r>
              <a:rPr lang="en" sz="1200" i="1" dirty="0">
                <a:solidFill>
                  <a:srgbClr val="000000"/>
                </a:solidFill>
                <a:highlight>
                  <a:srgbClr val="FFFF00"/>
                </a:highlight>
                <a:latin typeface="Arial"/>
                <a:ea typeface="Arial"/>
                <a:cs typeface="Arial"/>
                <a:sym typeface="Arial"/>
              </a:rPr>
              <a:t>a result of an order</a:t>
            </a:r>
            <a:r>
              <a:rPr lang="en" sz="1200" i="1" dirty="0">
                <a:solidFill>
                  <a:srgbClr val="000000"/>
                </a:solidFill>
                <a:latin typeface="Arial"/>
                <a:ea typeface="Arial"/>
                <a:cs typeface="Arial"/>
                <a:sym typeface="Arial"/>
              </a:rPr>
              <a:t> or guidance from a state public health officer or a local public health officer.</a:t>
            </a:r>
            <a:endParaRPr sz="1200" i="1" dirty="0">
              <a:solidFill>
                <a:srgbClr val="000000"/>
              </a:solidFill>
              <a:latin typeface="Arial"/>
              <a:ea typeface="Arial"/>
              <a:cs typeface="Arial"/>
              <a:sym typeface="Arial"/>
            </a:endParaRPr>
          </a:p>
          <a:p>
            <a:pPr marL="0" lvl="0" indent="0" algn="just" rtl="0">
              <a:spcBef>
                <a:spcPts val="0"/>
              </a:spcBef>
              <a:spcAft>
                <a:spcPts val="0"/>
              </a:spcAft>
              <a:buNone/>
            </a:pPr>
            <a:endParaRPr sz="1200" i="1" dirty="0">
              <a:solidFill>
                <a:srgbClr val="000000"/>
              </a:solidFill>
              <a:latin typeface="Arial"/>
              <a:ea typeface="Arial"/>
              <a:cs typeface="Arial"/>
              <a:sym typeface="Arial"/>
            </a:endParaRPr>
          </a:p>
          <a:p>
            <a:pPr marL="0" lvl="0" indent="0" algn="just" rtl="0">
              <a:spcBef>
                <a:spcPts val="0"/>
              </a:spcBef>
              <a:spcAft>
                <a:spcPts val="0"/>
              </a:spcAft>
              <a:buNone/>
            </a:pPr>
            <a:r>
              <a:rPr lang="en" sz="1200" i="1" dirty="0">
                <a:solidFill>
                  <a:srgbClr val="000000"/>
                </a:solidFill>
                <a:latin typeface="Arial"/>
                <a:ea typeface="Arial"/>
                <a:cs typeface="Arial"/>
                <a:sym typeface="Arial"/>
              </a:rPr>
              <a:t>(B) For pupils who are </a:t>
            </a:r>
            <a:r>
              <a:rPr lang="en" sz="1200" i="1" dirty="0">
                <a:solidFill>
                  <a:srgbClr val="000000"/>
                </a:solidFill>
                <a:highlight>
                  <a:srgbClr val="FFFF00"/>
                </a:highlight>
                <a:latin typeface="Arial"/>
                <a:ea typeface="Arial"/>
                <a:cs typeface="Arial"/>
                <a:sym typeface="Arial"/>
              </a:rPr>
              <a:t>medically fragile</a:t>
            </a:r>
            <a:r>
              <a:rPr lang="en" sz="1200" i="1" dirty="0">
                <a:solidFill>
                  <a:srgbClr val="000000"/>
                </a:solidFill>
                <a:latin typeface="Arial"/>
                <a:ea typeface="Arial"/>
                <a:cs typeface="Arial"/>
                <a:sym typeface="Arial"/>
              </a:rPr>
              <a:t> or would be put </a:t>
            </a:r>
            <a:r>
              <a:rPr lang="en" sz="1200" i="1" dirty="0">
                <a:solidFill>
                  <a:srgbClr val="000000"/>
                </a:solidFill>
                <a:highlight>
                  <a:srgbClr val="FFFF00"/>
                </a:highlight>
                <a:latin typeface="Arial"/>
                <a:ea typeface="Arial"/>
                <a:cs typeface="Arial"/>
                <a:sym typeface="Arial"/>
              </a:rPr>
              <a:t>at risk by in-person</a:t>
            </a:r>
            <a:r>
              <a:rPr lang="en" sz="1200" i="1" dirty="0">
                <a:solidFill>
                  <a:srgbClr val="000000"/>
                </a:solidFill>
                <a:latin typeface="Arial"/>
                <a:ea typeface="Arial"/>
                <a:cs typeface="Arial"/>
                <a:sym typeface="Arial"/>
              </a:rPr>
              <a:t> </a:t>
            </a:r>
            <a:r>
              <a:rPr lang="en" sz="1200" i="1" dirty="0">
                <a:solidFill>
                  <a:srgbClr val="000000"/>
                </a:solidFill>
                <a:highlight>
                  <a:srgbClr val="FFFF00"/>
                </a:highlight>
                <a:latin typeface="Arial"/>
                <a:ea typeface="Arial"/>
                <a:cs typeface="Arial"/>
                <a:sym typeface="Arial"/>
              </a:rPr>
              <a:t>instruction</a:t>
            </a:r>
            <a:r>
              <a:rPr lang="en" sz="1200" i="1" dirty="0">
                <a:solidFill>
                  <a:srgbClr val="000000"/>
                </a:solidFill>
                <a:latin typeface="Arial"/>
                <a:ea typeface="Arial"/>
                <a:cs typeface="Arial"/>
                <a:sym typeface="Arial"/>
              </a:rPr>
              <a:t>, or who are </a:t>
            </a:r>
            <a:r>
              <a:rPr lang="en" sz="1200" i="1" dirty="0">
                <a:solidFill>
                  <a:srgbClr val="000000"/>
                </a:solidFill>
                <a:highlight>
                  <a:srgbClr val="FFFF00"/>
                </a:highlight>
                <a:latin typeface="Arial"/>
                <a:ea typeface="Arial"/>
                <a:cs typeface="Arial"/>
                <a:sym typeface="Arial"/>
              </a:rPr>
              <a:t>self-quarantining because of exposure</a:t>
            </a:r>
            <a:r>
              <a:rPr lang="en" sz="1200" i="1" dirty="0">
                <a:solidFill>
                  <a:srgbClr val="000000"/>
                </a:solidFill>
                <a:latin typeface="Arial"/>
                <a:ea typeface="Arial"/>
                <a:cs typeface="Arial"/>
                <a:sym typeface="Arial"/>
              </a:rPr>
              <a:t> to COVID-19.</a:t>
            </a:r>
            <a:endParaRPr sz="1200" b="1" i="1" dirty="0">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p21"/>
          <p:cNvSpPr txBox="1">
            <a:spLocks noGrp="1"/>
          </p:cNvSpPr>
          <p:nvPr>
            <p:ph type="title"/>
          </p:nvPr>
        </p:nvSpPr>
        <p:spPr>
          <a:xfrm>
            <a:off x="371983" y="163146"/>
            <a:ext cx="8354006" cy="99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AB 77-Education Budget Trailer Bill Students who are eligible:</a:t>
            </a:r>
            <a:endParaRPr dirty="0"/>
          </a:p>
        </p:txBody>
      </p:sp>
      <p:sp>
        <p:nvSpPr>
          <p:cNvPr id="398" name="Google Shape;398;p21"/>
          <p:cNvSpPr txBox="1">
            <a:spLocks noGrp="1"/>
          </p:cNvSpPr>
          <p:nvPr>
            <p:ph type="body" idx="1"/>
          </p:nvPr>
        </p:nvSpPr>
        <p:spPr>
          <a:xfrm>
            <a:off x="816022" y="1226951"/>
            <a:ext cx="7030500" cy="295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dirty="0">
                <a:solidFill>
                  <a:srgbClr val="000000"/>
                </a:solidFill>
                <a:highlight>
                  <a:srgbClr val="FFFFFF"/>
                </a:highlight>
                <a:latin typeface="Arial"/>
                <a:ea typeface="Arial"/>
                <a:cs typeface="Arial"/>
                <a:sym typeface="Arial"/>
              </a:rPr>
              <a:t>“The language makes allowances for </a:t>
            </a:r>
            <a:r>
              <a:rPr lang="en" sz="1400" dirty="0">
                <a:solidFill>
                  <a:srgbClr val="000000"/>
                </a:solidFill>
                <a:highlight>
                  <a:srgbClr val="FFFF00"/>
                </a:highlight>
                <a:latin typeface="Arial"/>
                <a:ea typeface="Arial"/>
                <a:cs typeface="Arial"/>
                <a:sym typeface="Arial"/>
              </a:rPr>
              <a:t>medically fragile students,</a:t>
            </a:r>
            <a:r>
              <a:rPr lang="en" sz="1400" dirty="0">
                <a:solidFill>
                  <a:srgbClr val="000000"/>
                </a:solidFill>
                <a:highlight>
                  <a:srgbClr val="FFFFFF"/>
                </a:highlight>
                <a:latin typeface="Arial"/>
                <a:ea typeface="Arial"/>
                <a:cs typeface="Arial"/>
                <a:sym typeface="Arial"/>
              </a:rPr>
              <a:t> and those in </a:t>
            </a:r>
            <a:r>
              <a:rPr lang="en" sz="1400" dirty="0">
                <a:solidFill>
                  <a:srgbClr val="000000"/>
                </a:solidFill>
                <a:highlight>
                  <a:srgbClr val="FFFF00"/>
                </a:highlight>
                <a:latin typeface="Arial"/>
                <a:ea typeface="Arial"/>
                <a:cs typeface="Arial"/>
                <a:sym typeface="Arial"/>
              </a:rPr>
              <a:t>self-quarantine</a:t>
            </a:r>
            <a:r>
              <a:rPr lang="en" sz="1400" dirty="0">
                <a:solidFill>
                  <a:srgbClr val="000000"/>
                </a:solidFill>
                <a:highlight>
                  <a:srgbClr val="FFFFFF"/>
                </a:highlight>
                <a:latin typeface="Arial"/>
                <a:ea typeface="Arial"/>
                <a:cs typeface="Arial"/>
                <a:sym typeface="Arial"/>
              </a:rPr>
              <a:t>, but also for those </a:t>
            </a:r>
            <a:r>
              <a:rPr lang="en" sz="1400" dirty="0">
                <a:solidFill>
                  <a:srgbClr val="000000"/>
                </a:solidFill>
                <a:highlight>
                  <a:srgbClr val="FFFF00"/>
                </a:highlight>
                <a:latin typeface="Arial"/>
                <a:ea typeface="Arial"/>
                <a:cs typeface="Arial"/>
                <a:sym typeface="Arial"/>
              </a:rPr>
              <a:t>students who would be put at-risk by an in-person instructional model</a:t>
            </a:r>
            <a:r>
              <a:rPr lang="en" sz="1400" dirty="0">
                <a:solidFill>
                  <a:srgbClr val="000000"/>
                </a:solidFill>
                <a:highlight>
                  <a:srgbClr val="FFFFFF"/>
                </a:highlight>
                <a:latin typeface="Arial"/>
                <a:ea typeface="Arial"/>
                <a:cs typeface="Arial"/>
                <a:sym typeface="Arial"/>
              </a:rPr>
              <a:t>. The statute does not define “would be put at-risk by in-person instruction” and as such, </a:t>
            </a:r>
            <a:r>
              <a:rPr lang="en" sz="1400" dirty="0">
                <a:solidFill>
                  <a:srgbClr val="000000"/>
                </a:solidFill>
                <a:highlight>
                  <a:srgbClr val="FFD966"/>
                </a:highlight>
                <a:latin typeface="Arial"/>
                <a:ea typeface="Arial"/>
                <a:cs typeface="Arial"/>
                <a:sym typeface="Arial"/>
              </a:rPr>
              <a:t>does not require an LEA to verify or make a determination that a request for this allowance meets a specified standard.</a:t>
            </a:r>
            <a:r>
              <a:rPr lang="en" sz="1400" dirty="0">
                <a:solidFill>
                  <a:srgbClr val="000000"/>
                </a:solidFill>
                <a:highlight>
                  <a:srgbClr val="FFFFFF"/>
                </a:highlight>
                <a:latin typeface="Arial"/>
                <a:ea typeface="Arial"/>
                <a:cs typeface="Arial"/>
                <a:sym typeface="Arial"/>
              </a:rPr>
              <a:t>  This section contemplates that LEAs may provide distance learning to students with varying circumstances – whether the student has health conditions, family members with health conditions, cohabitates or regularly interacts with high-risk individuals, or is otherwise identified as “at-risk” by the parent or guardian.”</a:t>
            </a:r>
            <a:endParaRPr sz="1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33"/>
        <p:cNvGrpSpPr/>
        <p:nvPr/>
      </p:nvGrpSpPr>
      <p:grpSpPr>
        <a:xfrm>
          <a:off x="0" y="0"/>
          <a:ext cx="0" cy="0"/>
          <a:chOff x="0" y="0"/>
          <a:chExt cx="0" cy="0"/>
        </a:xfrm>
      </p:grpSpPr>
      <p:sp>
        <p:nvSpPr>
          <p:cNvPr id="434" name="Google Shape;434;p26"/>
          <p:cNvSpPr txBox="1">
            <a:spLocks noGrp="1"/>
          </p:cNvSpPr>
          <p:nvPr>
            <p:ph type="ctrTitle" idx="4294967295"/>
          </p:nvPr>
        </p:nvSpPr>
        <p:spPr>
          <a:xfrm>
            <a:off x="1189038" y="50800"/>
            <a:ext cx="7954962" cy="609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700" dirty="0">
                <a:latin typeface="Cherry Cream Soda"/>
                <a:ea typeface="Cherry Cream Soda"/>
                <a:cs typeface="Cherry Cream Soda"/>
                <a:sym typeface="Cherry Cream Soda"/>
              </a:rPr>
              <a:t>Virtual Academy - Lowell Joint School District</a:t>
            </a:r>
            <a:endParaRPr sz="1700" dirty="0">
              <a:latin typeface="Cherry Cream Soda"/>
              <a:ea typeface="Cherry Cream Soda"/>
              <a:cs typeface="Cherry Cream Soda"/>
              <a:sym typeface="Cherry Cream Soda"/>
            </a:endParaRPr>
          </a:p>
          <a:p>
            <a:pPr marL="0" lvl="0" indent="0" algn="l" rtl="0">
              <a:spcBef>
                <a:spcPts val="0"/>
              </a:spcBef>
              <a:spcAft>
                <a:spcPts val="0"/>
              </a:spcAft>
              <a:buNone/>
            </a:pPr>
            <a:r>
              <a:rPr lang="en" sz="200" dirty="0">
                <a:latin typeface="Cherry Cream Soda"/>
                <a:ea typeface="Cherry Cream Soda"/>
                <a:cs typeface="Cherry Cream Soda"/>
                <a:sym typeface="Cherry Cream Soda"/>
              </a:rPr>
              <a:t>                              </a:t>
            </a:r>
            <a:r>
              <a:rPr lang="en" sz="800" dirty="0">
                <a:latin typeface="Cherry Cream Soda"/>
                <a:ea typeface="Cherry Cream Soda"/>
                <a:cs typeface="Cherry Cream Soda"/>
                <a:sym typeface="Cherry Cream Soda"/>
              </a:rPr>
              <a:t>   								</a:t>
            </a:r>
            <a:endParaRPr sz="800" dirty="0">
              <a:latin typeface="Cherry Cream Soda"/>
              <a:ea typeface="Cherry Cream Soda"/>
              <a:cs typeface="Cherry Cream Soda"/>
              <a:sym typeface="Cherry Cream Soda"/>
            </a:endParaRPr>
          </a:p>
        </p:txBody>
      </p:sp>
      <p:sp>
        <p:nvSpPr>
          <p:cNvPr id="435" name="Google Shape;435;p26"/>
          <p:cNvSpPr/>
          <p:nvPr/>
        </p:nvSpPr>
        <p:spPr>
          <a:xfrm>
            <a:off x="214000" y="1096125"/>
            <a:ext cx="1989900" cy="529500"/>
          </a:xfrm>
          <a:prstGeom prst="roundRect">
            <a:avLst>
              <a:gd name="adj" fmla="val 16667"/>
            </a:avLst>
          </a:prstGeom>
          <a:solidFill>
            <a:srgbClr val="158742"/>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400" dirty="0">
                <a:solidFill>
                  <a:srgbClr val="FFFFFF"/>
                </a:solidFill>
                <a:latin typeface="Fjalla One"/>
                <a:ea typeface="Fjalla One"/>
                <a:cs typeface="Fjalla One"/>
                <a:sym typeface="Fjalla One"/>
              </a:rPr>
              <a:t>Communicate</a:t>
            </a:r>
            <a:endParaRPr sz="2400" dirty="0">
              <a:solidFill>
                <a:srgbClr val="FFFFFF"/>
              </a:solidFill>
              <a:latin typeface="Fjalla One"/>
              <a:ea typeface="Fjalla One"/>
              <a:cs typeface="Fjalla One"/>
              <a:sym typeface="Fjalla One"/>
            </a:endParaRPr>
          </a:p>
          <a:p>
            <a:pPr marL="0" lvl="0" indent="0" algn="ctr" rtl="0">
              <a:spcBef>
                <a:spcPts val="0"/>
              </a:spcBef>
              <a:spcAft>
                <a:spcPts val="0"/>
              </a:spcAft>
              <a:buNone/>
            </a:pPr>
            <a:r>
              <a:rPr lang="en" sz="1000" dirty="0">
                <a:solidFill>
                  <a:srgbClr val="FFFFFF"/>
                </a:solidFill>
                <a:latin typeface="Fjalla One"/>
                <a:ea typeface="Fjalla One"/>
                <a:cs typeface="Fjalla One"/>
                <a:sym typeface="Fjalla One"/>
              </a:rPr>
              <a:t>(</a:t>
            </a:r>
            <a:r>
              <a:rPr lang="en" sz="1000" u="sng" dirty="0">
                <a:solidFill>
                  <a:srgbClr val="FFFFFF"/>
                </a:solidFill>
                <a:latin typeface="Fjalla One"/>
                <a:ea typeface="Fjalla One"/>
                <a:cs typeface="Fjalla One"/>
                <a:sym typeface="Fjalla One"/>
                <a:hlinkClick r:id="rId3">
                  <a:extLst>
                    <a:ext uri="{A12FA001-AC4F-418D-AE19-62706E023703}">
                      <ahyp:hlinkClr xmlns:ahyp="http://schemas.microsoft.com/office/drawing/2018/hyperlinkcolor" val="tx"/>
                    </a:ext>
                  </a:extLst>
                </a:hlinkClick>
              </a:rPr>
              <a:t>Padlet/Teacher Connect</a:t>
            </a:r>
            <a:r>
              <a:rPr lang="en" sz="1000" dirty="0">
                <a:solidFill>
                  <a:srgbClr val="FFFFFF"/>
                </a:solidFill>
                <a:latin typeface="Fjalla One"/>
                <a:ea typeface="Fjalla One"/>
                <a:cs typeface="Fjalla One"/>
                <a:sym typeface="Fjalla One"/>
              </a:rPr>
              <a:t>)	</a:t>
            </a:r>
            <a:endParaRPr sz="1000" dirty="0">
              <a:solidFill>
                <a:srgbClr val="FFFFFF"/>
              </a:solidFill>
              <a:latin typeface="Fjalla One"/>
              <a:ea typeface="Fjalla One"/>
              <a:cs typeface="Fjalla One"/>
              <a:sym typeface="Fjalla One"/>
            </a:endParaRPr>
          </a:p>
        </p:txBody>
      </p:sp>
      <p:sp>
        <p:nvSpPr>
          <p:cNvPr id="436" name="Google Shape;436;p26"/>
          <p:cNvSpPr/>
          <p:nvPr/>
        </p:nvSpPr>
        <p:spPr>
          <a:xfrm>
            <a:off x="2478900" y="1096125"/>
            <a:ext cx="1989900" cy="529500"/>
          </a:xfrm>
          <a:prstGeom prst="roundRect">
            <a:avLst>
              <a:gd name="adj" fmla="val 16667"/>
            </a:avLst>
          </a:prstGeom>
          <a:solidFill>
            <a:srgbClr val="F1C232"/>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400">
                <a:solidFill>
                  <a:srgbClr val="FFFFFF"/>
                </a:solidFill>
                <a:latin typeface="Fjalla One"/>
                <a:ea typeface="Fjalla One"/>
                <a:cs typeface="Fjalla One"/>
                <a:sym typeface="Fjalla One"/>
              </a:rPr>
              <a:t>Teach</a:t>
            </a:r>
            <a:endParaRPr sz="2400">
              <a:solidFill>
                <a:srgbClr val="FFFFFF"/>
              </a:solidFill>
              <a:latin typeface="Fjalla One"/>
              <a:ea typeface="Fjalla One"/>
              <a:cs typeface="Fjalla One"/>
              <a:sym typeface="Fjalla One"/>
            </a:endParaRPr>
          </a:p>
        </p:txBody>
      </p:sp>
      <p:sp>
        <p:nvSpPr>
          <p:cNvPr id="437" name="Google Shape;437;p26"/>
          <p:cNvSpPr/>
          <p:nvPr/>
        </p:nvSpPr>
        <p:spPr>
          <a:xfrm>
            <a:off x="4743800" y="1096125"/>
            <a:ext cx="1989900" cy="529500"/>
          </a:xfrm>
          <a:prstGeom prst="roundRect">
            <a:avLst>
              <a:gd name="adj" fmla="val 16667"/>
            </a:avLst>
          </a:prstGeom>
          <a:solidFill>
            <a:srgbClr val="24419B"/>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400">
                <a:solidFill>
                  <a:srgbClr val="FFFFFF"/>
                </a:solidFill>
                <a:latin typeface="Fjalla One"/>
                <a:ea typeface="Fjalla One"/>
                <a:cs typeface="Fjalla One"/>
                <a:sym typeface="Fjalla One"/>
              </a:rPr>
              <a:t>Connect</a:t>
            </a:r>
            <a:endParaRPr sz="2400">
              <a:solidFill>
                <a:srgbClr val="FFFFFF"/>
              </a:solidFill>
              <a:latin typeface="Fjalla One"/>
              <a:ea typeface="Fjalla One"/>
              <a:cs typeface="Fjalla One"/>
              <a:sym typeface="Fjalla One"/>
            </a:endParaRPr>
          </a:p>
        </p:txBody>
      </p:sp>
      <p:sp>
        <p:nvSpPr>
          <p:cNvPr id="438" name="Google Shape;438;p26"/>
          <p:cNvSpPr/>
          <p:nvPr/>
        </p:nvSpPr>
        <p:spPr>
          <a:xfrm>
            <a:off x="6932500" y="1096125"/>
            <a:ext cx="1989900" cy="529500"/>
          </a:xfrm>
          <a:prstGeom prst="roundRect">
            <a:avLst>
              <a:gd name="adj" fmla="val 16667"/>
            </a:avLst>
          </a:prstGeom>
          <a:solidFill>
            <a:srgbClr val="ED1E24"/>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600">
                <a:solidFill>
                  <a:srgbClr val="FFFFFF"/>
                </a:solidFill>
                <a:latin typeface="Fjalla One"/>
                <a:ea typeface="Fjalla One"/>
                <a:cs typeface="Fjalla One"/>
                <a:sym typeface="Fjalla One"/>
              </a:rPr>
              <a:t>Feedback/</a:t>
            </a:r>
            <a:endParaRPr sz="1600">
              <a:solidFill>
                <a:srgbClr val="FFFFFF"/>
              </a:solidFill>
              <a:latin typeface="Fjalla One"/>
              <a:ea typeface="Fjalla One"/>
              <a:cs typeface="Fjalla One"/>
              <a:sym typeface="Fjalla One"/>
            </a:endParaRPr>
          </a:p>
          <a:p>
            <a:pPr marL="0" lvl="0" indent="0" algn="ctr" rtl="0">
              <a:spcBef>
                <a:spcPts val="0"/>
              </a:spcBef>
              <a:spcAft>
                <a:spcPts val="0"/>
              </a:spcAft>
              <a:buNone/>
            </a:pPr>
            <a:r>
              <a:rPr lang="en" sz="1600">
                <a:solidFill>
                  <a:srgbClr val="FFFFFF"/>
                </a:solidFill>
                <a:latin typeface="Fjalla One"/>
                <a:ea typeface="Fjalla One"/>
                <a:cs typeface="Fjalla One"/>
                <a:sym typeface="Fjalla One"/>
              </a:rPr>
              <a:t>Assessment</a:t>
            </a:r>
            <a:endParaRPr sz="1600">
              <a:solidFill>
                <a:srgbClr val="FFFFFF"/>
              </a:solidFill>
              <a:latin typeface="Fjalla One"/>
              <a:ea typeface="Fjalla One"/>
              <a:cs typeface="Fjalla One"/>
              <a:sym typeface="Fjalla One"/>
            </a:endParaRPr>
          </a:p>
        </p:txBody>
      </p:sp>
      <p:sp>
        <p:nvSpPr>
          <p:cNvPr id="439" name="Google Shape;439;p26"/>
          <p:cNvSpPr/>
          <p:nvPr/>
        </p:nvSpPr>
        <p:spPr>
          <a:xfrm>
            <a:off x="214000" y="1724775"/>
            <a:ext cx="1989900" cy="1439400"/>
          </a:xfrm>
          <a:prstGeom prst="roundRect">
            <a:avLst>
              <a:gd name="adj" fmla="val 16667"/>
            </a:avLst>
          </a:prstGeom>
          <a:solidFill>
            <a:srgbClr val="FFFFFF"/>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dirty="0">
                <a:latin typeface="Raleway"/>
                <a:ea typeface="Raleway"/>
                <a:cs typeface="Raleway"/>
                <a:sym typeface="Raleway"/>
              </a:rPr>
              <a:t>Post an announcement on Monday, via text or </a:t>
            </a:r>
            <a:r>
              <a:rPr lang="en" sz="1200" u="sng" dirty="0">
                <a:solidFill>
                  <a:schemeClr val="hlink"/>
                </a:solidFill>
                <a:latin typeface="Raleway"/>
                <a:ea typeface="Raleway"/>
                <a:cs typeface="Raleway"/>
                <a:sym typeface="Raleway"/>
                <a:hlinkClick r:id="rId4"/>
              </a:rPr>
              <a:t>video</a:t>
            </a:r>
            <a:r>
              <a:rPr lang="en" sz="1200" dirty="0">
                <a:latin typeface="Raleway"/>
                <a:ea typeface="Raleway"/>
                <a:cs typeface="Raleway"/>
                <a:sym typeface="Raleway"/>
              </a:rPr>
              <a:t> to provide an overview of the week. </a:t>
            </a:r>
            <a:endParaRPr sz="1200" dirty="0">
              <a:latin typeface="Raleway"/>
              <a:ea typeface="Raleway"/>
              <a:cs typeface="Raleway"/>
              <a:sym typeface="Raleway"/>
            </a:endParaRPr>
          </a:p>
          <a:p>
            <a:pPr marL="0" lvl="0" indent="0" algn="ctr" rtl="0">
              <a:spcBef>
                <a:spcPts val="0"/>
              </a:spcBef>
              <a:spcAft>
                <a:spcPts val="0"/>
              </a:spcAft>
              <a:buNone/>
            </a:pPr>
            <a:endParaRPr sz="1200" dirty="0">
              <a:latin typeface="Raleway"/>
              <a:ea typeface="Raleway"/>
              <a:cs typeface="Raleway"/>
              <a:sym typeface="Raleway"/>
            </a:endParaRPr>
          </a:p>
          <a:p>
            <a:pPr marL="0" lvl="0" indent="0" algn="ctr" rtl="0">
              <a:spcBef>
                <a:spcPts val="0"/>
              </a:spcBef>
              <a:spcAft>
                <a:spcPts val="0"/>
              </a:spcAft>
              <a:buNone/>
            </a:pPr>
            <a:r>
              <a:rPr lang="en" sz="1200" dirty="0">
                <a:latin typeface="Raleway"/>
                <a:ea typeface="Raleway"/>
                <a:cs typeface="Raleway"/>
                <a:sym typeface="Raleway"/>
              </a:rPr>
              <a:t>Check email multiple times daily.</a:t>
            </a:r>
            <a:endParaRPr sz="1200" dirty="0">
              <a:latin typeface="Raleway"/>
              <a:ea typeface="Raleway"/>
              <a:cs typeface="Raleway"/>
              <a:sym typeface="Raleway"/>
            </a:endParaRPr>
          </a:p>
          <a:p>
            <a:pPr marL="0" lvl="0" indent="0" algn="l" rtl="0">
              <a:spcBef>
                <a:spcPts val="0"/>
              </a:spcBef>
              <a:spcAft>
                <a:spcPts val="0"/>
              </a:spcAft>
              <a:buNone/>
            </a:pPr>
            <a:endParaRPr sz="1200" dirty="0">
              <a:latin typeface="Raleway"/>
              <a:ea typeface="Raleway"/>
              <a:cs typeface="Raleway"/>
              <a:sym typeface="Raleway"/>
            </a:endParaRPr>
          </a:p>
        </p:txBody>
      </p:sp>
      <p:sp>
        <p:nvSpPr>
          <p:cNvPr id="440" name="Google Shape;440;p26"/>
          <p:cNvSpPr/>
          <p:nvPr/>
        </p:nvSpPr>
        <p:spPr>
          <a:xfrm>
            <a:off x="2478900" y="1735245"/>
            <a:ext cx="1989900" cy="1439400"/>
          </a:xfrm>
          <a:prstGeom prst="roundRect">
            <a:avLst>
              <a:gd name="adj" fmla="val 16667"/>
            </a:avLst>
          </a:prstGeom>
          <a:solidFill>
            <a:srgbClr val="FFFFFF"/>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200" dirty="0">
              <a:latin typeface="Raleway"/>
              <a:ea typeface="Raleway"/>
              <a:cs typeface="Raleway"/>
              <a:sym typeface="Raleway"/>
            </a:endParaRPr>
          </a:p>
          <a:p>
            <a:pPr marL="0" lvl="0" indent="0" algn="ctr" rtl="0">
              <a:spcBef>
                <a:spcPts val="0"/>
              </a:spcBef>
              <a:spcAft>
                <a:spcPts val="0"/>
              </a:spcAft>
              <a:buNone/>
            </a:pPr>
            <a:r>
              <a:rPr lang="en" sz="1200" dirty="0">
                <a:latin typeface="Raleway"/>
                <a:ea typeface="Raleway"/>
                <a:cs typeface="Raleway"/>
                <a:sym typeface="Raleway"/>
              </a:rPr>
              <a:t>Create standards-based lessons aligned with your curriculum and post the lesson on Google Classroom or other district platforms daily. </a:t>
            </a:r>
            <a:endParaRPr sz="1200" dirty="0">
              <a:latin typeface="Raleway"/>
              <a:ea typeface="Raleway"/>
              <a:cs typeface="Raleway"/>
              <a:sym typeface="Raleway"/>
            </a:endParaRPr>
          </a:p>
          <a:p>
            <a:pPr marL="0" lvl="0" indent="0" algn="ctr" rtl="0">
              <a:spcBef>
                <a:spcPts val="0"/>
              </a:spcBef>
              <a:spcAft>
                <a:spcPts val="0"/>
              </a:spcAft>
              <a:buNone/>
            </a:pPr>
            <a:r>
              <a:rPr lang="en" sz="1200" dirty="0">
                <a:latin typeface="Raleway"/>
                <a:ea typeface="Raleway"/>
                <a:cs typeface="Raleway"/>
                <a:sym typeface="Raleway"/>
              </a:rPr>
              <a:t>.	</a:t>
            </a:r>
            <a:endParaRPr sz="1200" dirty="0">
              <a:latin typeface="Raleway"/>
              <a:ea typeface="Raleway"/>
              <a:cs typeface="Raleway"/>
              <a:sym typeface="Raleway"/>
            </a:endParaRPr>
          </a:p>
        </p:txBody>
      </p:sp>
      <p:sp>
        <p:nvSpPr>
          <p:cNvPr id="441" name="Google Shape;441;p26"/>
          <p:cNvSpPr/>
          <p:nvPr/>
        </p:nvSpPr>
        <p:spPr>
          <a:xfrm>
            <a:off x="4743800" y="1735245"/>
            <a:ext cx="1989900" cy="1439400"/>
          </a:xfrm>
          <a:prstGeom prst="roundRect">
            <a:avLst>
              <a:gd name="adj" fmla="val 16667"/>
            </a:avLst>
          </a:prstGeom>
          <a:solidFill>
            <a:srgbClr val="FFFFFF"/>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100" dirty="0">
                <a:latin typeface="Raleway"/>
                <a:ea typeface="Raleway"/>
                <a:cs typeface="Raleway"/>
                <a:sym typeface="Raleway"/>
              </a:rPr>
              <a:t>Provide opportunities at least two times per week for students to share their learning with their classmates  and interact with you to discuss or ask questions.</a:t>
            </a:r>
            <a:endParaRPr sz="1100" dirty="0">
              <a:latin typeface="Raleway"/>
              <a:ea typeface="Raleway"/>
              <a:cs typeface="Raleway"/>
              <a:sym typeface="Raleway"/>
            </a:endParaRPr>
          </a:p>
          <a:p>
            <a:pPr marL="0" lvl="0" indent="0" algn="ctr" rtl="0">
              <a:spcBef>
                <a:spcPts val="0"/>
              </a:spcBef>
              <a:spcAft>
                <a:spcPts val="0"/>
              </a:spcAft>
              <a:buNone/>
            </a:pPr>
            <a:endParaRPr sz="1000" dirty="0">
              <a:latin typeface="Raleway"/>
              <a:ea typeface="Raleway"/>
              <a:cs typeface="Raleway"/>
              <a:sym typeface="Raleway"/>
            </a:endParaRPr>
          </a:p>
        </p:txBody>
      </p:sp>
      <p:sp>
        <p:nvSpPr>
          <p:cNvPr id="442" name="Google Shape;442;p26"/>
          <p:cNvSpPr/>
          <p:nvPr/>
        </p:nvSpPr>
        <p:spPr>
          <a:xfrm>
            <a:off x="6932500" y="1737675"/>
            <a:ext cx="1989900" cy="1439400"/>
          </a:xfrm>
          <a:prstGeom prst="roundRect">
            <a:avLst>
              <a:gd name="adj" fmla="val 16667"/>
            </a:avLst>
          </a:prstGeom>
          <a:solidFill>
            <a:srgbClr val="FFFFFF"/>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100" dirty="0">
                <a:latin typeface="Raleway"/>
                <a:ea typeface="Raleway"/>
                <a:cs typeface="Raleway"/>
                <a:sym typeface="Raleway"/>
              </a:rPr>
              <a:t>Once per week, gather assessment data. This can be through a Google Form, Illuminate, Think Central, Big Ideas, </a:t>
            </a:r>
            <a:r>
              <a:rPr lang="en" sz="1100" dirty="0">
                <a:solidFill>
                  <a:schemeClr val="dk1"/>
                </a:solidFill>
                <a:latin typeface="Raleway"/>
                <a:ea typeface="Raleway"/>
                <a:cs typeface="Raleway"/>
                <a:sym typeface="Raleway"/>
              </a:rPr>
              <a:t>Quizizz, </a:t>
            </a:r>
            <a:r>
              <a:rPr lang="en" sz="1100" dirty="0">
                <a:latin typeface="Raleway"/>
                <a:ea typeface="Raleway"/>
                <a:cs typeface="Raleway"/>
                <a:sym typeface="Raleway"/>
              </a:rPr>
              <a:t>etc OR through a creative project students put together.</a:t>
            </a:r>
            <a:r>
              <a:rPr lang="en" sz="1200" dirty="0">
                <a:latin typeface="Raleway"/>
                <a:ea typeface="Raleway"/>
                <a:cs typeface="Raleway"/>
                <a:sym typeface="Raleway"/>
              </a:rPr>
              <a:t>	</a:t>
            </a:r>
            <a:endParaRPr sz="1200" dirty="0">
              <a:latin typeface="Raleway"/>
              <a:ea typeface="Raleway"/>
              <a:cs typeface="Raleway"/>
              <a:sym typeface="Raleway"/>
            </a:endParaRPr>
          </a:p>
        </p:txBody>
      </p:sp>
      <p:sp>
        <p:nvSpPr>
          <p:cNvPr id="443" name="Google Shape;443;p26"/>
          <p:cNvSpPr/>
          <p:nvPr/>
        </p:nvSpPr>
        <p:spPr>
          <a:xfrm>
            <a:off x="213650" y="3941888"/>
            <a:ext cx="1989900" cy="529500"/>
          </a:xfrm>
          <a:prstGeom prst="roundRect">
            <a:avLst>
              <a:gd name="adj" fmla="val 16667"/>
            </a:avLst>
          </a:prstGeom>
          <a:solidFill>
            <a:srgbClr val="158742"/>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rgbClr val="FFFFFF"/>
              </a:solidFill>
              <a:latin typeface="Fjalla One"/>
              <a:ea typeface="Fjalla One"/>
              <a:cs typeface="Fjalla One"/>
              <a:sym typeface="Fjalla One"/>
            </a:endParaRPr>
          </a:p>
          <a:p>
            <a:pPr marL="0" lvl="0" indent="0" algn="l" rtl="0">
              <a:spcBef>
                <a:spcPts val="0"/>
              </a:spcBef>
              <a:spcAft>
                <a:spcPts val="0"/>
              </a:spcAft>
              <a:buNone/>
            </a:pPr>
            <a:r>
              <a:rPr lang="en" sz="2400">
                <a:solidFill>
                  <a:srgbClr val="FFFFFF"/>
                </a:solidFill>
                <a:latin typeface="Fjalla One"/>
                <a:ea typeface="Fjalla One"/>
                <a:cs typeface="Fjalla One"/>
                <a:sym typeface="Fjalla One"/>
              </a:rPr>
              <a:t>Google Sites	</a:t>
            </a:r>
            <a:endParaRPr sz="2400">
              <a:solidFill>
                <a:srgbClr val="FFFFFF"/>
              </a:solidFill>
              <a:latin typeface="Fjalla One"/>
              <a:ea typeface="Fjalla One"/>
              <a:cs typeface="Fjalla One"/>
              <a:sym typeface="Fjalla One"/>
            </a:endParaRPr>
          </a:p>
        </p:txBody>
      </p:sp>
      <p:sp>
        <p:nvSpPr>
          <p:cNvPr id="444" name="Google Shape;444;p26"/>
          <p:cNvSpPr/>
          <p:nvPr/>
        </p:nvSpPr>
        <p:spPr>
          <a:xfrm>
            <a:off x="2478900" y="3324469"/>
            <a:ext cx="1989900" cy="1234843"/>
          </a:xfrm>
          <a:prstGeom prst="roundRect">
            <a:avLst>
              <a:gd name="adj" fmla="val 16667"/>
            </a:avLst>
          </a:prstGeom>
          <a:solidFill>
            <a:srgbClr val="F1C232"/>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900" dirty="0">
                <a:latin typeface="Fjalla One"/>
                <a:ea typeface="Fjalla One"/>
                <a:cs typeface="Fjalla One"/>
                <a:sym typeface="Fjalla One"/>
              </a:rPr>
              <a:t>Follow a Traditional Classroom Schedule</a:t>
            </a:r>
            <a:endParaRPr sz="1900" dirty="0">
              <a:solidFill>
                <a:srgbClr val="FFFFFF"/>
              </a:solidFill>
              <a:latin typeface="Fjalla One"/>
              <a:ea typeface="Fjalla One"/>
              <a:cs typeface="Fjalla One"/>
              <a:sym typeface="Fjalla One"/>
            </a:endParaRPr>
          </a:p>
        </p:txBody>
      </p:sp>
      <p:sp>
        <p:nvSpPr>
          <p:cNvPr id="445" name="Google Shape;445;p26"/>
          <p:cNvSpPr/>
          <p:nvPr/>
        </p:nvSpPr>
        <p:spPr>
          <a:xfrm>
            <a:off x="4743800" y="3324975"/>
            <a:ext cx="1989900" cy="529500"/>
          </a:xfrm>
          <a:prstGeom prst="roundRect">
            <a:avLst>
              <a:gd name="adj" fmla="val 16667"/>
            </a:avLst>
          </a:prstGeom>
          <a:solidFill>
            <a:srgbClr val="24419B"/>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500">
                <a:solidFill>
                  <a:srgbClr val="FFFFFF"/>
                </a:solidFill>
                <a:latin typeface="Fjalla One"/>
                <a:ea typeface="Fjalla One"/>
                <a:cs typeface="Fjalla One"/>
                <a:sym typeface="Fjalla One"/>
              </a:rPr>
              <a:t>Zoom OR</a:t>
            </a:r>
            <a:endParaRPr sz="1500">
              <a:solidFill>
                <a:srgbClr val="FFFFFF"/>
              </a:solidFill>
              <a:latin typeface="Fjalla One"/>
              <a:ea typeface="Fjalla One"/>
              <a:cs typeface="Fjalla One"/>
              <a:sym typeface="Fjalla One"/>
            </a:endParaRPr>
          </a:p>
          <a:p>
            <a:pPr marL="0" lvl="0" indent="0" algn="ctr" rtl="0">
              <a:spcBef>
                <a:spcPts val="0"/>
              </a:spcBef>
              <a:spcAft>
                <a:spcPts val="0"/>
              </a:spcAft>
              <a:buNone/>
            </a:pPr>
            <a:r>
              <a:rPr lang="en" sz="1500">
                <a:solidFill>
                  <a:srgbClr val="FFFFFF"/>
                </a:solidFill>
                <a:latin typeface="Fjalla One"/>
                <a:ea typeface="Fjalla One"/>
                <a:cs typeface="Fjalla One"/>
                <a:sym typeface="Fjalla One"/>
              </a:rPr>
              <a:t>Google Meets</a:t>
            </a:r>
            <a:endParaRPr sz="1500">
              <a:solidFill>
                <a:srgbClr val="FFFFFF"/>
              </a:solidFill>
              <a:latin typeface="Fjalla One"/>
              <a:ea typeface="Fjalla One"/>
              <a:cs typeface="Fjalla One"/>
              <a:sym typeface="Fjalla One"/>
            </a:endParaRPr>
          </a:p>
        </p:txBody>
      </p:sp>
      <p:sp>
        <p:nvSpPr>
          <p:cNvPr id="447" name="Google Shape;447;p26"/>
          <p:cNvSpPr/>
          <p:nvPr/>
        </p:nvSpPr>
        <p:spPr>
          <a:xfrm>
            <a:off x="214010" y="3324470"/>
            <a:ext cx="1989900" cy="529500"/>
          </a:xfrm>
          <a:prstGeom prst="roundRect">
            <a:avLst>
              <a:gd name="adj" fmla="val 16667"/>
            </a:avLst>
          </a:prstGeom>
          <a:solidFill>
            <a:srgbClr val="158742"/>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a:p>
            <a:pPr marL="0" lvl="0" indent="0" algn="ctr" rtl="0">
              <a:spcBef>
                <a:spcPts val="0"/>
              </a:spcBef>
              <a:spcAft>
                <a:spcPts val="0"/>
              </a:spcAft>
              <a:buNone/>
            </a:pPr>
            <a:r>
              <a:rPr lang="en" sz="1900" u="sng">
                <a:solidFill>
                  <a:srgbClr val="FFFFFF"/>
                </a:solidFill>
                <a:latin typeface="Fjalla One"/>
                <a:ea typeface="Fjalla One"/>
                <a:cs typeface="Fjalla One"/>
                <a:sym typeface="Fjalla One"/>
                <a:hlinkClick r:id="rId5">
                  <a:extLst>
                    <a:ext uri="{A12FA001-AC4F-418D-AE19-62706E023703}">
                      <ahyp:hlinkClr xmlns:ahyp="http://schemas.microsoft.com/office/drawing/2018/hyperlinkcolor" val="tx"/>
                    </a:ext>
                  </a:extLst>
                </a:hlinkClick>
              </a:rPr>
              <a:t>Google  Classroom</a:t>
            </a:r>
            <a:r>
              <a:rPr lang="en" sz="2400" u="sng">
                <a:solidFill>
                  <a:srgbClr val="FFFFFF"/>
                </a:solidFill>
                <a:latin typeface="Fjalla One"/>
                <a:ea typeface="Fjalla One"/>
                <a:cs typeface="Fjalla One"/>
                <a:sym typeface="Fjalla One"/>
                <a:hlinkClick r:id="rId5">
                  <a:extLst>
                    <a:ext uri="{A12FA001-AC4F-418D-AE19-62706E023703}">
                      <ahyp:hlinkClr xmlns:ahyp="http://schemas.microsoft.com/office/drawing/2018/hyperlinkcolor" val="tx"/>
                    </a:ext>
                  </a:extLst>
                </a:hlinkClick>
              </a:rPr>
              <a:t>	</a:t>
            </a:r>
            <a:endParaRPr sz="2400">
              <a:solidFill>
                <a:srgbClr val="FFFFFF"/>
              </a:solidFill>
              <a:latin typeface="Fjalla One"/>
              <a:ea typeface="Fjalla One"/>
              <a:cs typeface="Fjalla One"/>
              <a:sym typeface="Fjalla One"/>
            </a:endParaRPr>
          </a:p>
        </p:txBody>
      </p:sp>
      <p:sp>
        <p:nvSpPr>
          <p:cNvPr id="448" name="Google Shape;448;p26"/>
          <p:cNvSpPr/>
          <p:nvPr/>
        </p:nvSpPr>
        <p:spPr>
          <a:xfrm>
            <a:off x="4743460" y="3941889"/>
            <a:ext cx="1989900" cy="529500"/>
          </a:xfrm>
          <a:prstGeom prst="roundRect">
            <a:avLst>
              <a:gd name="adj" fmla="val 16667"/>
            </a:avLst>
          </a:prstGeom>
          <a:solidFill>
            <a:srgbClr val="24419B"/>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u="sng">
                <a:solidFill>
                  <a:srgbClr val="FFFFFF"/>
                </a:solidFill>
                <a:latin typeface="Fjalla One"/>
                <a:ea typeface="Fjalla One"/>
                <a:cs typeface="Fjalla One"/>
                <a:sym typeface="Fjalla One"/>
                <a:hlinkClick r:id="rId6">
                  <a:extLst>
                    <a:ext uri="{A12FA001-AC4F-418D-AE19-62706E023703}">
                      <ahyp:hlinkClr xmlns:ahyp="http://schemas.microsoft.com/office/drawing/2018/hyperlinkcolor" val="tx"/>
                    </a:ext>
                  </a:extLst>
                </a:hlinkClick>
              </a:rPr>
              <a:t>Flipgrid</a:t>
            </a:r>
            <a:endParaRPr sz="2400" b="1">
              <a:solidFill>
                <a:srgbClr val="FFFFFF"/>
              </a:solidFill>
              <a:latin typeface="Fjalla One"/>
              <a:ea typeface="Fjalla One"/>
              <a:cs typeface="Fjalla One"/>
              <a:sym typeface="Fjalla One"/>
            </a:endParaRPr>
          </a:p>
        </p:txBody>
      </p:sp>
      <p:sp>
        <p:nvSpPr>
          <p:cNvPr id="449" name="Google Shape;449;p26"/>
          <p:cNvSpPr/>
          <p:nvPr/>
        </p:nvSpPr>
        <p:spPr>
          <a:xfrm>
            <a:off x="6932160" y="3941889"/>
            <a:ext cx="1989900" cy="529500"/>
          </a:xfrm>
          <a:prstGeom prst="roundRect">
            <a:avLst>
              <a:gd name="adj" fmla="val 16667"/>
            </a:avLst>
          </a:prstGeom>
          <a:solidFill>
            <a:srgbClr val="ED1E24"/>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400">
                <a:solidFill>
                  <a:srgbClr val="F3F3F3"/>
                </a:solidFill>
                <a:latin typeface="Fjalla One"/>
                <a:ea typeface="Fjalla One"/>
                <a:cs typeface="Fjalla One"/>
                <a:sym typeface="Fjalla One"/>
              </a:rPr>
              <a:t>Illuminate</a:t>
            </a:r>
            <a:endParaRPr sz="2400">
              <a:solidFill>
                <a:srgbClr val="F3F3F3"/>
              </a:solidFill>
              <a:latin typeface="Fjalla One"/>
              <a:ea typeface="Fjalla One"/>
              <a:cs typeface="Fjalla One"/>
              <a:sym typeface="Fjalla One"/>
            </a:endParaRPr>
          </a:p>
        </p:txBody>
      </p:sp>
      <p:sp>
        <p:nvSpPr>
          <p:cNvPr id="450" name="Google Shape;450;p26"/>
          <p:cNvSpPr/>
          <p:nvPr/>
        </p:nvSpPr>
        <p:spPr>
          <a:xfrm>
            <a:off x="214000" y="4559313"/>
            <a:ext cx="1989900" cy="529500"/>
          </a:xfrm>
          <a:prstGeom prst="roundRect">
            <a:avLst>
              <a:gd name="adj" fmla="val 16667"/>
            </a:avLst>
          </a:prstGeom>
          <a:solidFill>
            <a:srgbClr val="158742"/>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400">
                <a:solidFill>
                  <a:srgbClr val="FFFFFF"/>
                </a:solidFill>
                <a:latin typeface="Fjalla One"/>
                <a:ea typeface="Fjalla One"/>
                <a:cs typeface="Fjalla One"/>
                <a:sym typeface="Fjalla One"/>
              </a:rPr>
              <a:t>E-mail</a:t>
            </a:r>
            <a:endParaRPr sz="2400">
              <a:solidFill>
                <a:srgbClr val="FFFFFF"/>
              </a:solidFill>
              <a:latin typeface="Fjalla One"/>
              <a:ea typeface="Fjalla One"/>
              <a:cs typeface="Fjalla One"/>
              <a:sym typeface="Fjalla One"/>
            </a:endParaRPr>
          </a:p>
        </p:txBody>
      </p:sp>
      <p:sp>
        <p:nvSpPr>
          <p:cNvPr id="452" name="Google Shape;452;p26"/>
          <p:cNvSpPr/>
          <p:nvPr/>
        </p:nvSpPr>
        <p:spPr>
          <a:xfrm>
            <a:off x="4743800" y="4559313"/>
            <a:ext cx="1989900" cy="529500"/>
          </a:xfrm>
          <a:prstGeom prst="roundRect">
            <a:avLst>
              <a:gd name="adj" fmla="val 16667"/>
            </a:avLst>
          </a:prstGeom>
          <a:solidFill>
            <a:srgbClr val="24419B"/>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solidFill>
                  <a:srgbClr val="FFFFFF"/>
                </a:solidFill>
                <a:latin typeface="Fjalla One"/>
                <a:ea typeface="Fjalla One"/>
                <a:cs typeface="Fjalla One"/>
                <a:sym typeface="Fjalla One"/>
              </a:rPr>
              <a:t>Google Classroom</a:t>
            </a:r>
            <a:endParaRPr sz="1800">
              <a:solidFill>
                <a:srgbClr val="FFFFFF"/>
              </a:solidFill>
              <a:latin typeface="Fjalla One"/>
              <a:ea typeface="Fjalla One"/>
              <a:cs typeface="Fjalla One"/>
              <a:sym typeface="Fjalla One"/>
            </a:endParaRPr>
          </a:p>
        </p:txBody>
      </p:sp>
      <p:sp>
        <p:nvSpPr>
          <p:cNvPr id="453" name="Google Shape;453;p26"/>
          <p:cNvSpPr/>
          <p:nvPr/>
        </p:nvSpPr>
        <p:spPr>
          <a:xfrm>
            <a:off x="214000" y="693956"/>
            <a:ext cx="8708100" cy="303000"/>
          </a:xfrm>
          <a:prstGeom prst="roundRect">
            <a:avLst>
              <a:gd name="adj" fmla="val 16667"/>
            </a:avLst>
          </a:prstGeom>
          <a:solidFill>
            <a:srgbClr val="ED8C2B"/>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dirty="0">
                <a:solidFill>
                  <a:srgbClr val="FFFFFF"/>
                </a:solidFill>
                <a:latin typeface="Fjalla One"/>
                <a:ea typeface="Fjalla One"/>
                <a:cs typeface="Fjalla One"/>
                <a:sym typeface="Fjalla One"/>
              </a:rPr>
              <a:t>Online Distance Education and learning will take place through Google Classroom.	</a:t>
            </a:r>
            <a:endParaRPr sz="1800" dirty="0">
              <a:solidFill>
                <a:srgbClr val="FFFFFF"/>
              </a:solidFill>
              <a:latin typeface="Fjalla One"/>
              <a:ea typeface="Fjalla One"/>
              <a:cs typeface="Fjalla One"/>
              <a:sym typeface="Fjalla One"/>
            </a:endParaRPr>
          </a:p>
        </p:txBody>
      </p:sp>
      <p:pic>
        <p:nvPicPr>
          <p:cNvPr id="454" name="Google Shape;454;p26"/>
          <p:cNvPicPr preferRelativeResize="0"/>
          <p:nvPr/>
        </p:nvPicPr>
        <p:blipFill>
          <a:blip r:embed="rId7">
            <a:alphaModFix/>
          </a:blip>
          <a:stretch>
            <a:fillRect/>
          </a:stretch>
        </p:blipFill>
        <p:spPr>
          <a:xfrm>
            <a:off x="213650" y="29438"/>
            <a:ext cx="565106" cy="63161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58"/>
        <p:cNvGrpSpPr/>
        <p:nvPr/>
      </p:nvGrpSpPr>
      <p:grpSpPr>
        <a:xfrm>
          <a:off x="0" y="0"/>
          <a:ext cx="0" cy="0"/>
          <a:chOff x="0" y="0"/>
          <a:chExt cx="0" cy="0"/>
        </a:xfrm>
      </p:grpSpPr>
      <p:sp>
        <p:nvSpPr>
          <p:cNvPr id="460" name="Google Shape;460;p27"/>
          <p:cNvSpPr txBox="1"/>
          <p:nvPr/>
        </p:nvSpPr>
        <p:spPr>
          <a:xfrm>
            <a:off x="992850" y="379200"/>
            <a:ext cx="3971400" cy="463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pic>
        <p:nvPicPr>
          <p:cNvPr id="461" name="Google Shape;461;p27"/>
          <p:cNvPicPr preferRelativeResize="0"/>
          <p:nvPr/>
        </p:nvPicPr>
        <p:blipFill>
          <a:blip r:embed="rId4">
            <a:alphaModFix/>
          </a:blip>
          <a:stretch>
            <a:fillRect/>
          </a:stretch>
        </p:blipFill>
        <p:spPr>
          <a:xfrm>
            <a:off x="268930" y="133425"/>
            <a:ext cx="510200" cy="491550"/>
          </a:xfrm>
          <a:prstGeom prst="rect">
            <a:avLst/>
          </a:prstGeom>
          <a:noFill/>
          <a:ln>
            <a:noFill/>
          </a:ln>
        </p:spPr>
      </p:pic>
      <p:sp>
        <p:nvSpPr>
          <p:cNvPr id="462" name="Google Shape;462;p27"/>
          <p:cNvSpPr txBox="1"/>
          <p:nvPr/>
        </p:nvSpPr>
        <p:spPr>
          <a:xfrm>
            <a:off x="911482" y="23588"/>
            <a:ext cx="7715700" cy="7101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800" b="1" dirty="0">
                <a:solidFill>
                  <a:srgbClr val="B80E0F"/>
                </a:solidFill>
                <a:latin typeface="Raleway"/>
                <a:ea typeface="Raleway"/>
                <a:cs typeface="Raleway"/>
                <a:sym typeface="Raleway"/>
              </a:rPr>
              <a:t>TK-6 Learning Guide - Weekly Lesson Plan </a:t>
            </a:r>
            <a:endParaRPr sz="1800" b="1" dirty="0">
              <a:solidFill>
                <a:srgbClr val="B80E0F"/>
              </a:solidFill>
              <a:latin typeface="Raleway"/>
              <a:ea typeface="Raleway"/>
              <a:cs typeface="Raleway"/>
              <a:sym typeface="Raleway"/>
            </a:endParaRPr>
          </a:p>
          <a:p>
            <a:pPr lvl="0" algn="ctr">
              <a:lnSpc>
                <a:spcPct val="115000"/>
              </a:lnSpc>
            </a:pPr>
            <a:r>
              <a:rPr lang="en" sz="700" dirty="0">
                <a:latin typeface="Raleway" panose="020B0604020202020204" charset="0"/>
                <a:ea typeface="Raleway"/>
                <a:cs typeface="Raleway"/>
                <a:sym typeface="Raleway"/>
              </a:rPr>
              <a:t>Content to be delivered through online instruction with some video, text, and other supports. </a:t>
            </a:r>
            <a:r>
              <a:rPr lang="en-US" sz="700" u="sng" dirty="0">
                <a:latin typeface="Raleway" panose="020B0604020202020204" charset="0"/>
              </a:rPr>
              <a:t>The focus is on synchronous activities.  </a:t>
            </a:r>
          </a:p>
          <a:p>
            <a:pPr lvl="0" algn="ctr">
              <a:lnSpc>
                <a:spcPct val="115000"/>
              </a:lnSpc>
            </a:pPr>
            <a:r>
              <a:rPr lang="en-US" sz="700" u="sng" dirty="0">
                <a:latin typeface="Raleway" panose="020B0604020202020204" charset="0"/>
              </a:rPr>
              <a:t>Asynchronous time does not count as part of the State required instructional minutes</a:t>
            </a:r>
            <a:r>
              <a:rPr lang="en-US" sz="700" dirty="0">
                <a:latin typeface="Raleway" panose="020B0604020202020204" charset="0"/>
              </a:rPr>
              <a:t>.</a:t>
            </a:r>
            <a:endParaRPr sz="700" dirty="0">
              <a:latin typeface="Raleway" panose="020B0604020202020204" charset="0"/>
              <a:ea typeface="Raleway"/>
              <a:cs typeface="Raleway"/>
              <a:sym typeface="Raleway"/>
            </a:endParaRPr>
          </a:p>
          <a:p>
            <a:pPr marL="0" lvl="0" indent="0" algn="ctr" rtl="0">
              <a:lnSpc>
                <a:spcPct val="115000"/>
              </a:lnSpc>
              <a:spcBef>
                <a:spcPts val="0"/>
              </a:spcBef>
              <a:spcAft>
                <a:spcPts val="0"/>
              </a:spcAft>
              <a:buNone/>
            </a:pPr>
            <a:endParaRPr sz="400" dirty="0">
              <a:latin typeface="Raleway"/>
              <a:ea typeface="Raleway"/>
              <a:cs typeface="Raleway"/>
              <a:sym typeface="Raleway"/>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4217038183"/>
              </p:ext>
            </p:extLst>
          </p:nvPr>
        </p:nvGraphicFramePr>
        <p:xfrm>
          <a:off x="1497874" y="714229"/>
          <a:ext cx="6122126" cy="3735454"/>
        </p:xfrm>
        <a:graphic>
          <a:graphicData uri="http://schemas.openxmlformats.org/presentationml/2006/ole">
            <mc:AlternateContent xmlns:mc="http://schemas.openxmlformats.org/markup-compatibility/2006">
              <mc:Choice xmlns:v="urn:schemas-microsoft-com:vml" Requires="v">
                <p:oleObj spid="_x0000_s1035" name="Document" r:id="rId5" imgW="9152158" imgH="5585188" progId="Word.Document.12">
                  <p:embed/>
                </p:oleObj>
              </mc:Choice>
              <mc:Fallback>
                <p:oleObj name="Document" r:id="rId5" imgW="9152158" imgH="5585188" progId="Word.Document.12">
                  <p:embed/>
                  <p:pic>
                    <p:nvPicPr>
                      <p:cNvPr id="0" name=""/>
                      <p:cNvPicPr/>
                      <p:nvPr/>
                    </p:nvPicPr>
                    <p:blipFill>
                      <a:blip r:embed="rId6"/>
                      <a:stretch>
                        <a:fillRect/>
                      </a:stretch>
                    </p:blipFill>
                    <p:spPr>
                      <a:xfrm>
                        <a:off x="1497874" y="714229"/>
                        <a:ext cx="6122126" cy="3735454"/>
                      </a:xfrm>
                      <a:prstGeom prst="rect">
                        <a:avLst/>
                      </a:prstGeom>
                    </p:spPr>
                  </p:pic>
                </p:oleObj>
              </mc:Fallback>
            </mc:AlternateContent>
          </a:graphicData>
        </a:graphic>
      </p:graphicFrame>
      <p:sp>
        <p:nvSpPr>
          <p:cNvPr id="3" name="TextBox 2"/>
          <p:cNvSpPr txBox="1"/>
          <p:nvPr/>
        </p:nvSpPr>
        <p:spPr>
          <a:xfrm rot="20356222">
            <a:off x="284936" y="1647826"/>
            <a:ext cx="1253090" cy="523220"/>
          </a:xfrm>
          <a:prstGeom prst="rect">
            <a:avLst/>
          </a:prstGeom>
          <a:noFill/>
        </p:spPr>
        <p:txBody>
          <a:bodyPr wrap="square" rtlCol="0">
            <a:spAutoFit/>
          </a:bodyPr>
          <a:lstStyle/>
          <a:p>
            <a:r>
              <a:rPr lang="en-US" sz="2800" b="1" dirty="0">
                <a:solidFill>
                  <a:srgbClr val="FF0000"/>
                </a:solidFill>
              </a:rPr>
              <a:t>DRAFT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486" name="Google Shape;486;p31"/>
          <p:cNvSpPr txBox="1"/>
          <p:nvPr/>
        </p:nvSpPr>
        <p:spPr>
          <a:xfrm>
            <a:off x="1031762" y="770754"/>
            <a:ext cx="7030500" cy="850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latin typeface="Nunito"/>
                <a:ea typeface="Nunito"/>
                <a:cs typeface="Nunito"/>
                <a:sym typeface="Nunito"/>
              </a:rPr>
              <a:t>Students will be enrolled in a rotation with single subject teachers, a daily schedule which will be created for those courses.</a:t>
            </a:r>
            <a:endParaRPr dirty="0">
              <a:latin typeface="Nunito"/>
              <a:ea typeface="Nunito"/>
              <a:cs typeface="Nunito"/>
              <a:sym typeface="Nunito"/>
            </a:endParaRPr>
          </a:p>
        </p:txBody>
      </p:sp>
      <p:sp>
        <p:nvSpPr>
          <p:cNvPr id="487" name="Google Shape;487;p31"/>
          <p:cNvSpPr txBox="1"/>
          <p:nvPr/>
        </p:nvSpPr>
        <p:spPr>
          <a:xfrm>
            <a:off x="6187936" y="1844388"/>
            <a:ext cx="2410200" cy="1961258"/>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latin typeface="Nunito"/>
                <a:ea typeface="Nunito"/>
                <a:cs typeface="Nunito"/>
                <a:sym typeface="Nunito"/>
              </a:rPr>
              <a:t>You will have live stream traditional periods from Rancho for core subjects and elective subjects based on enrollment.</a:t>
            </a:r>
            <a:endParaRPr dirty="0">
              <a:latin typeface="Nunito"/>
              <a:ea typeface="Nunito"/>
              <a:cs typeface="Nunito"/>
              <a:sym typeface="Nunito"/>
            </a:endParaRPr>
          </a:p>
        </p:txBody>
      </p:sp>
      <p:pic>
        <p:nvPicPr>
          <p:cNvPr id="488" name="Google Shape;488;p31"/>
          <p:cNvPicPr preferRelativeResize="0"/>
          <p:nvPr/>
        </p:nvPicPr>
        <p:blipFill>
          <a:blip r:embed="rId3">
            <a:alphaModFix/>
          </a:blip>
          <a:stretch>
            <a:fillRect/>
          </a:stretch>
        </p:blipFill>
        <p:spPr>
          <a:xfrm>
            <a:off x="683014" y="1777787"/>
            <a:ext cx="5025175" cy="2550575"/>
          </a:xfrm>
          <a:prstGeom prst="rect">
            <a:avLst/>
          </a:prstGeom>
          <a:noFill/>
          <a:ln>
            <a:noFill/>
          </a:ln>
        </p:spPr>
      </p:pic>
      <p:sp>
        <p:nvSpPr>
          <p:cNvPr id="7" name="Google Shape;473;p29"/>
          <p:cNvSpPr txBox="1">
            <a:spLocks noGrp="1"/>
          </p:cNvSpPr>
          <p:nvPr>
            <p:ph type="title" idx="4294967295"/>
          </p:nvPr>
        </p:nvSpPr>
        <p:spPr>
          <a:xfrm>
            <a:off x="452256" y="143691"/>
            <a:ext cx="7847012" cy="627063"/>
          </a:xfrm>
          <a:prstGeom prst="rect">
            <a:avLst/>
          </a:prstGeom>
        </p:spPr>
        <p:txBody>
          <a:bodyPr spcFirstLastPara="1" wrap="square" lIns="91425" tIns="91425" rIns="91425" bIns="91425" anchor="t" anchorCtr="0">
            <a:noAutofit/>
          </a:bodyPr>
          <a:lstStyle/>
          <a:p>
            <a:pPr lvl="0" algn="ctr">
              <a:lnSpc>
                <a:spcPct val="115000"/>
              </a:lnSpc>
              <a:spcBef>
                <a:spcPts val="0"/>
              </a:spcBef>
            </a:pPr>
            <a:r>
              <a:rPr lang="en-US" sz="2400" b="1" dirty="0">
                <a:solidFill>
                  <a:srgbClr val="B80E0F"/>
                </a:solidFill>
                <a:latin typeface="Raleway"/>
                <a:ea typeface="Raleway"/>
                <a:cs typeface="Raleway"/>
                <a:sym typeface="Raleway"/>
              </a:rPr>
              <a:t>7</a:t>
            </a:r>
            <a:r>
              <a:rPr lang="en-US" sz="2400" b="1" baseline="30000" dirty="0">
                <a:solidFill>
                  <a:srgbClr val="B80E0F"/>
                </a:solidFill>
                <a:latin typeface="Raleway"/>
                <a:ea typeface="Raleway"/>
                <a:cs typeface="Raleway"/>
                <a:sym typeface="Raleway"/>
              </a:rPr>
              <a:t>th</a:t>
            </a:r>
            <a:r>
              <a:rPr lang="en-US" sz="2400" b="1" dirty="0">
                <a:solidFill>
                  <a:srgbClr val="B80E0F"/>
                </a:solidFill>
                <a:latin typeface="Raleway"/>
                <a:ea typeface="Raleway"/>
                <a:cs typeface="Raleway"/>
                <a:sym typeface="Raleway"/>
              </a:rPr>
              <a:t> – 8</a:t>
            </a:r>
            <a:r>
              <a:rPr lang="en-US" sz="2400" b="1" baseline="30000" dirty="0">
                <a:solidFill>
                  <a:srgbClr val="B80E0F"/>
                </a:solidFill>
                <a:latin typeface="Raleway"/>
                <a:ea typeface="Raleway"/>
                <a:cs typeface="Raleway"/>
                <a:sym typeface="Raleway"/>
              </a:rPr>
              <a:t>th</a:t>
            </a:r>
            <a:r>
              <a:rPr lang="en-US" sz="2400" b="1" dirty="0">
                <a:solidFill>
                  <a:srgbClr val="B80E0F"/>
                </a:solidFill>
                <a:latin typeface="Raleway"/>
                <a:ea typeface="Raleway"/>
                <a:cs typeface="Raleway"/>
                <a:sym typeface="Raleway"/>
              </a:rPr>
              <a:t> Learning Guide - Weekly Lesson Plan </a:t>
            </a:r>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TM04033927[[fn=Main Event]]</Template>
  <TotalTime>106</TotalTime>
  <Words>1272</Words>
  <Application>Microsoft Macintosh PowerPoint</Application>
  <PresentationFormat>On-screen Show (16:9)</PresentationFormat>
  <Paragraphs>100</Paragraphs>
  <Slides>16</Slides>
  <Notes>16</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16</vt:i4>
      </vt:variant>
    </vt:vector>
  </HeadingPairs>
  <TitlesOfParts>
    <vt:vector size="26" baseType="lpstr">
      <vt:lpstr>Nunito</vt:lpstr>
      <vt:lpstr>Arial</vt:lpstr>
      <vt:lpstr>Roboto</vt:lpstr>
      <vt:lpstr>Impact</vt:lpstr>
      <vt:lpstr>Fjalla One</vt:lpstr>
      <vt:lpstr>Cherry Cream Soda</vt:lpstr>
      <vt:lpstr>Raleway</vt:lpstr>
      <vt:lpstr>Times New Roman</vt:lpstr>
      <vt:lpstr>Main Event</vt:lpstr>
      <vt:lpstr>Document</vt:lpstr>
      <vt:lpstr>Lowell Joint Virtual Academy</vt:lpstr>
      <vt:lpstr>Agenda</vt:lpstr>
      <vt:lpstr>PowerPoint Presentation</vt:lpstr>
      <vt:lpstr>Guiding Principles for the development of the Virtual Academy</vt:lpstr>
      <vt:lpstr>AB 77-Education Budget Trailer Bill  Ed Code 43503</vt:lpstr>
      <vt:lpstr>AB 77-Education Budget Trailer Bill Students who are eligible:</vt:lpstr>
      <vt:lpstr>Virtual Academy - Lowell Joint School District                                          </vt:lpstr>
      <vt:lpstr>PowerPoint Presentation</vt:lpstr>
      <vt:lpstr>7th – 8th Learning Guide - Weekly Lesson Plan </vt:lpstr>
      <vt:lpstr>EDI instructional cycle :</vt:lpstr>
      <vt:lpstr>Sample website and lesson plans </vt:lpstr>
      <vt:lpstr>PowerPoint Presentation</vt:lpstr>
      <vt:lpstr>Frequently Asked Questions</vt:lpstr>
      <vt:lpstr>Questions?</vt:lpstr>
      <vt:lpstr>Questions continued...</vt:lpstr>
      <vt:lpstr>Questions continued...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Lowell Joint Virtual Academy</dc:title>
  <cp:lastModifiedBy>Trash kid Loser</cp:lastModifiedBy>
  <cp:revision>15</cp:revision>
  <cp:lastPrinted>2021-04-20T18:30:58Z</cp:lastPrinted>
  <dcterms:modified xsi:type="dcterms:W3CDTF">2021-04-21T19:06:09Z</dcterms:modified>
</cp:coreProperties>
</file>